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9" r:id="rId4"/>
    <p:sldId id="262" r:id="rId5"/>
    <p:sldId id="263" r:id="rId6"/>
    <p:sldId id="264" r:id="rId7"/>
    <p:sldId id="265" r:id="rId8"/>
    <p:sldId id="266" r:id="rId9"/>
    <p:sldId id="306" r:id="rId10"/>
    <p:sldId id="267" r:id="rId11"/>
    <p:sldId id="269" r:id="rId12"/>
    <p:sldId id="271" r:id="rId13"/>
    <p:sldId id="277" r:id="rId14"/>
    <p:sldId id="278" r:id="rId15"/>
    <p:sldId id="279" r:id="rId16"/>
    <p:sldId id="280" r:id="rId17"/>
    <p:sldId id="282" r:id="rId18"/>
    <p:sldId id="270" r:id="rId19"/>
    <p:sldId id="283" r:id="rId20"/>
    <p:sldId id="307" r:id="rId21"/>
    <p:sldId id="312" r:id="rId22"/>
    <p:sldId id="314" r:id="rId23"/>
    <p:sldId id="313" r:id="rId24"/>
    <p:sldId id="315" r:id="rId25"/>
    <p:sldId id="316" r:id="rId26"/>
    <p:sldId id="317" r:id="rId27"/>
    <p:sldId id="319" r:id="rId28"/>
    <p:sldId id="320" r:id="rId29"/>
    <p:sldId id="272" r:id="rId30"/>
    <p:sldId id="290" r:id="rId31"/>
    <p:sldId id="273" r:id="rId32"/>
    <p:sldId id="310" r:id="rId33"/>
    <p:sldId id="274" r:id="rId34"/>
    <p:sldId id="295" r:id="rId35"/>
    <p:sldId id="275" r:id="rId36"/>
    <p:sldId id="296" r:id="rId37"/>
    <p:sldId id="309" r:id="rId38"/>
    <p:sldId id="297" r:id="rId39"/>
    <p:sldId id="300" r:id="rId40"/>
    <p:sldId id="299" r:id="rId41"/>
    <p:sldId id="311" r:id="rId42"/>
    <p:sldId id="305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3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C122F-B926-4DF1-82FC-82BC44BAF71A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40DF9-46BB-4611-8147-D2CDE6666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8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90AF7-5CD7-482B-867B-60B93170872B}" type="datetime1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16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FEF4-2F83-4F62-8832-E2E59342B2D6}" type="datetime1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66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625D-D26C-40E1-B3BC-9330BEAD25D9}" type="datetime1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0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DD71-B2EE-48AD-8AC4-B5051E68CB29}" type="datetime1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6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2894-E127-4CB5-B42C-82AC72F297EF}" type="datetime1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84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C54D3-EE07-4053-BF0D-FB85F7249377}" type="datetime1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74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E19FA-9481-47AA-A605-7B125CAEB4AA}" type="datetime1">
              <a:rPr lang="en-US" smtClean="0"/>
              <a:t>4/25/2018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6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EF2E-C8C1-464C-B2A5-22E13EDFD2B2}" type="datetime1">
              <a:rPr lang="en-US" smtClean="0"/>
              <a:t>4/25/2018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61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ECE2-3AD7-4415-855A-F6831750FFC9}" type="datetime1">
              <a:rPr lang="en-US" smtClean="0"/>
              <a:t>4/25/2018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93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3305-F7E0-4FA7-B2AC-6D52E1C718C0}" type="datetime1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69D338EE-9C09-4A32-A20E-8F0A39B61E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3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5DBC-2CEF-4068-8A4F-FC9998CB3613}" type="datetime1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3AF2B-0FAB-49C0-9F89-C37E7B452BD9}" type="datetime1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338EE-9C09-4A32-A20E-8F0A39B61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65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obaiwei/GMiner" TargetMode="External"/><Relationship Id="rId2" Type="http://schemas.openxmlformats.org/officeDocument/2006/relationships/hyperlink" Target="mailto:hzchen@cse.cuhk.edu.h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4342" y="3697927"/>
            <a:ext cx="4636536" cy="665051"/>
          </a:xfrm>
        </p:spPr>
        <p:txBody>
          <a:bodyPr>
            <a:no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lang="en-US" sz="1600" b="1" spc="-35">
                <a:latin typeface="Century Gothic" panose="020B0502020202020204" pitchFamily="34" charset="0"/>
                <a:cs typeface="Trebuchet MS"/>
              </a:rPr>
              <a:t>Hongzhi Chen</a:t>
            </a:r>
            <a:r>
              <a:rPr lang="en-US" sz="1600" spc="-35">
                <a:latin typeface="Century Gothic" panose="020B0502020202020204" pitchFamily="34" charset="0"/>
                <a:cs typeface="Trebuchet MS"/>
              </a:rPr>
              <a:t>, Miao Liu, Yunjian Zhao</a:t>
            </a: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lang="en-US" sz="1600" spc="-35">
                <a:latin typeface="Century Gothic" panose="020B0502020202020204" pitchFamily="34" charset="0"/>
                <a:cs typeface="Trebuchet MS"/>
              </a:rPr>
              <a:t>Xiao Yan, Da Yan, James Cheng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25934" y="1094471"/>
            <a:ext cx="2573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-105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G-Miner</a:t>
            </a:r>
            <a:endParaRPr lang="en-US" sz="48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4030" y="1925468"/>
            <a:ext cx="5806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05">
                <a:solidFill>
                  <a:srgbClr val="203864"/>
                </a:solidFill>
                <a:latin typeface="Trebuchet MS"/>
                <a:cs typeface="Trebuchet MS"/>
              </a:rPr>
              <a:t>An Efficient Task-Oriented Graph Mining System</a:t>
            </a:r>
            <a:endParaRPr lang="en-US" sz="3600"/>
          </a:p>
        </p:txBody>
      </p:sp>
      <p:pic>
        <p:nvPicPr>
          <p:cNvPr id="1026" name="Picture 2" descr="âcuhk logo vectorâçå¾çæç´¢ç»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231" y="5230782"/>
            <a:ext cx="2601375" cy="45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ject 6"/>
          <p:cNvSpPr/>
          <p:nvPr/>
        </p:nvSpPr>
        <p:spPr>
          <a:xfrm>
            <a:off x="5221223" y="5230782"/>
            <a:ext cx="2601375" cy="457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980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Characteristics of Graph Mining algorithms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000" y="1133308"/>
            <a:ext cx="876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The limitations of existing graph systems for graph mining</a:t>
            </a:r>
            <a:endParaRPr lang="en-US" altLang="zh-CN" sz="2000" b="1" i="1" dirty="0">
              <a:solidFill>
                <a:schemeClr val="accent2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000" y="2224957"/>
            <a:ext cx="8764560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Mismatch of computational model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The synchronization barrier </a:t>
            </a:r>
            <a:r>
              <a:rPr lang="en-US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  <a:sym typeface="Wingdings" panose="05000000000000000000" pitchFamily="2" charset="2"/>
              </a:rPr>
              <a:t> S</a:t>
            </a:r>
            <a:r>
              <a:rPr lang="en-US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traggler problem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A fine-grained model (e.g. vertex-centric) is inefficient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Hard to express the graph mining algorithms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zh-CN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…</a:t>
            </a:r>
            <a:endParaRPr lang="en-US" altLang="zh-CN" dirty="0">
              <a:solidFill>
                <a:srgbClr val="FF0000"/>
              </a:solidFill>
              <a:latin typeface="Trebuchet MS" panose="020B0603020202020204" pitchFamily="34" charset="0"/>
              <a:ea typeface="Verdana" pitchFamily="34" charset="0"/>
              <a:cs typeface="Verdana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  <a:latin typeface="Trebuchet MS" panose="020B0603020202020204" pitchFamily="34" charset="0"/>
              <a:ea typeface="Verdana" pitchFamily="34" charset="0"/>
              <a:cs typeface="Verdana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No bound on memory usage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No optimization for CPU utilization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>
              <a:solidFill>
                <a:prstClr val="black"/>
              </a:solidFill>
              <a:latin typeface="Trebuchet MS" panose="020B0603020202020204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02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Our Contributions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000" y="1316102"/>
            <a:ext cx="876456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G-Miner</a:t>
            </a:r>
            <a:r>
              <a:rPr lang="en-US" sz="2400" dirty="0">
                <a:solidFill>
                  <a:srgbClr val="FF0000"/>
                </a:solidFill>
                <a:latin typeface="Trebuchet MS" panose="020B0603020202020204" pitchFamily="34" charset="0"/>
              </a:rPr>
              <a:t>:</a:t>
            </a:r>
            <a:r>
              <a:rPr lang="en-US" sz="2400" dirty="0">
                <a:latin typeface="Trebuchet MS" panose="020B0603020202020204" pitchFamily="34" charset="0"/>
              </a:rPr>
              <a:t> a distributed task-oriented system specialized for solving graph mining problems on large-scale graphs.</a:t>
            </a: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>
                <a:latin typeface="Trebuchet MS" panose="020B0603020202020204" pitchFamily="34" charset="0"/>
              </a:rPr>
              <a:t>Task model</a:t>
            </a:r>
            <a:endParaRPr lang="en-US" i="1" dirty="0">
              <a:latin typeface="Trebuchet MS" panose="020B0603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>
                <a:latin typeface="Trebuchet MS" panose="020B0603020202020204" pitchFamily="34" charset="0"/>
              </a:rPr>
              <a:t>Task pipeline</a:t>
            </a:r>
            <a:endParaRPr lang="en-US" i="1" dirty="0">
              <a:latin typeface="Trebuchet MS" panose="020B0603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>
                <a:latin typeface="Trebuchet MS" panose="020B0603020202020204" pitchFamily="34" charset="0"/>
              </a:rPr>
              <a:t>Memory bound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>
                <a:latin typeface="Trebuchet MS" panose="020B0603020202020204" pitchFamily="34" charset="0"/>
              </a:rPr>
              <a:t>Two graph-mining specific strategies for </a:t>
            </a:r>
            <a:r>
              <a:rPr lang="en-US" i="1">
                <a:solidFill>
                  <a:srgbClr val="FF0000"/>
                </a:solidFill>
                <a:latin typeface="Trebuchet MS" panose="020B0603020202020204" pitchFamily="34" charset="0"/>
              </a:rPr>
              <a:t>load balancing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600" i="1">
                <a:latin typeface="Trebuchet MS" panose="020B0603020202020204" pitchFamily="34" charset="0"/>
              </a:rPr>
              <a:t>BDG partitioning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600" i="1">
                <a:latin typeface="Trebuchet MS" panose="020B0603020202020204" pitchFamily="34" charset="0"/>
              </a:rPr>
              <a:t>Task stealing</a:t>
            </a:r>
            <a:endParaRPr lang="en-US" i="1" dirty="0">
              <a:latin typeface="Trebuchet MS" panose="020B0603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latin typeface="Trebuchet MS" panose="020B0603020202020204" pitchFamily="34" charset="0"/>
              </a:rPr>
              <a:t>Optimizations to further improve </a:t>
            </a:r>
            <a:r>
              <a:rPr lang="en-US" i="1">
                <a:latin typeface="Trebuchet MS" panose="020B0603020202020204" pitchFamily="34" charset="0"/>
              </a:rPr>
              <a:t>the </a:t>
            </a:r>
            <a:r>
              <a:rPr lang="en-US" i="1">
                <a:solidFill>
                  <a:srgbClr val="FF0000"/>
                </a:solidFill>
                <a:latin typeface="Trebuchet MS" panose="020B0603020202020204" pitchFamily="34" charset="0"/>
              </a:rPr>
              <a:t>scalability</a:t>
            </a:r>
            <a:endParaRPr lang="en-US" i="1" dirty="0">
              <a:latin typeface="Trebuchet MS" panose="020B0603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75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Outlines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0920" y="1325563"/>
            <a:ext cx="876456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Model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Task-Pipeline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System Architecture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Load Balancing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G-Miner API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Evaluation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90920" y="1325563"/>
            <a:ext cx="1824264" cy="4483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1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000" y="1133308"/>
            <a:ext cx="876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General Graph Mining Schema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8000" y="1669875"/>
            <a:ext cx="876456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rebuchet MS" panose="020B0603020202020204" pitchFamily="34" charset="0"/>
              </a:rPr>
              <a:t>G-Miner aims to provide a unifed programming framework for implementing a wide range of graph mining algorithms</a:t>
            </a:r>
            <a:r>
              <a:rPr lang="en-US" sz="2000">
                <a:latin typeface="Trebuchet MS" panose="020B0603020202020204" pitchFamily="34" charset="0"/>
              </a:rPr>
              <a:t>. </a:t>
            </a:r>
          </a:p>
          <a:p>
            <a:endParaRPr lang="en-US" sz="2000">
              <a:latin typeface="Trebuchet MS" panose="020B0603020202020204" pitchFamily="34" charset="0"/>
            </a:endParaRPr>
          </a:p>
          <a:p>
            <a:r>
              <a:rPr lang="en-US">
                <a:latin typeface="Trebuchet MS" panose="020B0603020202020204" pitchFamily="34" charset="0"/>
              </a:rPr>
              <a:t>We first identify a common pattern for existing graph mining algorithms. </a:t>
            </a:r>
          </a:p>
          <a:p>
            <a:endParaRPr lang="en-US" altLang="zh-CN">
              <a:solidFill>
                <a:prstClr val="black"/>
              </a:solidFill>
              <a:latin typeface="Trebuchet MS" panose="020B0603020202020204" pitchFamily="34" charset="0"/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r>
              <a:rPr lang="en-US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Five</a:t>
            </a:r>
            <a:r>
              <a:rPr lang="en-US">
                <a:latin typeface="Trebuchet MS" panose="020B0603020202020204" pitchFamily="34" charset="0"/>
              </a:rPr>
              <a:t> categories for typical graph mining problems: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Subgraph/graphlet enumeration (e.g., triangles, cliques)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Subgraph matching (i.e., listing all occurrences of a set of query subgraphs)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Subgraph finding (e.g., maximum clique finding)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Subgraph mining (e.g., frequent graph mining, community detection)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Graph clustering</a:t>
            </a:r>
          </a:p>
          <a:p>
            <a:br>
              <a:rPr lang="en-US"/>
            </a:br>
            <a:endParaRPr lang="en-US" altLang="zh-CN">
              <a:solidFill>
                <a:prstClr val="black"/>
              </a:solidFill>
              <a:latin typeface="Trebuchet MS" panose="020B0603020202020204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03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000" y="1133308"/>
            <a:ext cx="876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General Graph Mining Schema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8000" y="1669875"/>
            <a:ext cx="876456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A general computing schema:</a:t>
            </a:r>
          </a:p>
          <a:p>
            <a:endParaRPr lang="en-US" dirty="0">
              <a:latin typeface="Trebuchet MS" panose="020B06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rgbClr val="FF0000"/>
                </a:solidFill>
                <a:latin typeface="Trebuchet MS" panose="020B0603020202020204" pitchFamily="34" charset="0"/>
              </a:rPr>
              <a:t>init</a:t>
            </a:r>
            <a:r>
              <a:rPr lang="en-US" i="1" dirty="0">
                <a:solidFill>
                  <a:srgbClr val="FF0000"/>
                </a:solidFill>
                <a:latin typeface="Trebuchet MS" panose="020B0603020202020204" pitchFamily="34" charset="0"/>
              </a:rPr>
              <a:t>()</a:t>
            </a:r>
            <a:r>
              <a:rPr lang="en-US" dirty="0">
                <a:latin typeface="Trebuchet MS" panose="020B0603020202020204" pitchFamily="34" charset="0"/>
              </a:rPr>
              <a:t>: a graph mining job usually starting from a set of seed vertices selected by initial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0000"/>
                </a:solidFill>
                <a:latin typeface="Trebuchet MS" panose="020B0603020202020204" pitchFamily="34" charset="0"/>
              </a:rPr>
              <a:t>update():</a:t>
            </a:r>
            <a:r>
              <a:rPr lang="en-US" dirty="0">
                <a:latin typeface="Trebuchet MS" panose="020B0603020202020204" pitchFamily="34" charset="0"/>
              </a:rPr>
              <a:t> then, recursively process on each subgraph </a:t>
            </a: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</a:t>
            </a:r>
            <a:r>
              <a:rPr lang="en-US" dirty="0">
                <a:latin typeface="Trebuchet MS" panose="020B0603020202020204" pitchFamily="34" charset="0"/>
              </a:rPr>
              <a:t> :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grow (by adding neighbor vertices)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shrink (by pruning some parts)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split (into more subgraphs)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delete </a:t>
            </a:r>
            <a:r>
              <a:rPr lang="en-US" sz="16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or report</a:t>
            </a:r>
            <a:br>
              <a:rPr lang="en-US" dirty="0"/>
            </a:br>
            <a:endParaRPr lang="en-US" altLang="zh-CN" dirty="0">
              <a:solidFill>
                <a:prstClr val="black"/>
              </a:solidFill>
              <a:latin typeface="Trebuchet MS" panose="020B0603020202020204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99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6"/>
              <p:cNvSpPr txBox="1"/>
              <p:nvPr/>
            </p:nvSpPr>
            <p:spPr>
              <a:xfrm>
                <a:off x="288000" y="1843063"/>
                <a:ext cx="8764560" cy="3133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prstClr val="black"/>
                    </a:solidFill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Computing Unit = Task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prstClr val="black"/>
                    </a:solidFill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Each task </a:t>
                </a:r>
                <a:r>
                  <a:rPr lang="en-US" altLang="zh-CN" b="1" i="1" dirty="0">
                    <a:solidFill>
                      <a:srgbClr val="FF0000"/>
                    </a:solidFill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T </a:t>
                </a:r>
                <a:r>
                  <a:rPr lang="en-US" altLang="zh-CN" dirty="0"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consists of three fields:</a:t>
                </a:r>
              </a:p>
              <a:p>
                <a:pPr marL="800100" lvl="1" indent="-342900"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1600" b="1" i="1" dirty="0"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subgraph</a:t>
                </a:r>
                <a:r>
                  <a:rPr lang="en-US" altLang="zh-CN" sz="1600" dirty="0"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:r>
                  <a:rPr lang="en-US" altLang="zh-CN" sz="1600" b="1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g</a:t>
                </a:r>
                <a:r>
                  <a:rPr lang="en-US" altLang="zh-CN" sz="1600" dirty="0"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: keep the topology of the intermediate graph</a:t>
                </a:r>
              </a:p>
              <a:p>
                <a:pPr marL="800100" lvl="1" indent="-342900"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1600" b="1" i="1" dirty="0"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candidates</a:t>
                </a:r>
                <a:r>
                  <a:rPr lang="en-US" altLang="zh-CN" sz="1600" dirty="0"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: records the IDs of the </a:t>
                </a:r>
                <a:r>
                  <a:rPr lang="en-US" altLang="zh-CN" sz="1600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interested</a:t>
                </a:r>
                <a:r>
                  <a:rPr lang="en-US" altLang="zh-CN" sz="1600" dirty="0"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 vertices in next round</a:t>
                </a:r>
              </a:p>
              <a:p>
                <a:pPr marL="800100" lvl="1" indent="-3429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:r>
                  <a:rPr lang="en-US" altLang="zh-CN" sz="1600" b="1" i="1" dirty="0"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context</a:t>
                </a:r>
                <a:r>
                  <a:rPr lang="en-US" altLang="zh-CN" sz="1600" dirty="0"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: hold metadata (e.g</a:t>
                </a:r>
                <a:r>
                  <a:rPr lang="en-US" altLang="zh-CN" sz="1600"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., #round)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altLang="zh-CN" sz="1600">
                  <a:solidFill>
                    <a:prstClr val="black"/>
                  </a:solidFill>
                  <a:latin typeface="Trebuchet MS" panose="020B0603020202020204" pitchFamily="34" charset="0"/>
                  <a:ea typeface="Verdana" pitchFamily="34" charset="0"/>
                  <a:cs typeface="Verdana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b="1" i="1"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candidates </a:t>
                </a:r>
                <a:r>
                  <a:rPr lang="en-US" altLang="zh-CN" b="1" i="1"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  <a:sym typeface="Wingdings" panose="05000000000000000000" pitchFamily="2" charset="2"/>
                  </a:rPr>
                  <a:t></a:t>
                </a:r>
                <a:r>
                  <a:rPr lang="en-US" altLang="zh-CN">
                    <a:solidFill>
                      <a:prstClr val="black"/>
                    </a:solidFill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  </a:t>
                </a:r>
                <a:r>
                  <a:rPr lang="en-US" b="1" i="1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filter</a:t>
                </a:r>
                <a:r>
                  <a:rPr lang="en-US">
                    <a:solidFill>
                      <a:prstClr val="black"/>
                    </a:solidFill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𝜞</m:t>
                        </m:r>
                      </m:e>
                      <m:sub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  <m:t>𝒉𝒐𝒑</m:t>
                        </m:r>
                      </m:sub>
                    </m:sSub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US" b="1" i="1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ebuchet MS" panose="020B0603020202020204" pitchFamily="34" charset="0"/>
                      </a:rPr>
                      <m:t>g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prstClr val="black"/>
                    </a:solidFill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).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 i="1"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vertex pulling </a:t>
                </a:r>
                <a:r>
                  <a:rPr lang="en-US"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for non-local candidates</a:t>
                </a:r>
              </a:p>
            </p:txBody>
          </p:sp>
        </mc:Choice>
        <mc:Fallback xmlns="">
          <p:sp>
            <p:nvSpPr>
              <p:cNvPr id="8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843063"/>
                <a:ext cx="8764560" cy="3133422"/>
              </a:xfrm>
              <a:prstGeom prst="rect">
                <a:avLst/>
              </a:prstGeom>
              <a:blipFill>
                <a:blip r:embed="rId2"/>
                <a:stretch>
                  <a:fillRect l="-417" t="-1167" b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88000" y="1133308"/>
            <a:ext cx="876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Basic Concepts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32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6"/>
              <p:cNvSpPr txBox="1"/>
              <p:nvPr/>
            </p:nvSpPr>
            <p:spPr>
              <a:xfrm>
                <a:off x="288000" y="1605646"/>
                <a:ext cx="8764560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>
                    <a:solidFill>
                      <a:prstClr val="black"/>
                    </a:solidFill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init():	task.</a:t>
                </a:r>
                <a:r>
                  <a:rPr lang="en-US" altLang="zh-CN" b="1" i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g </a:t>
                </a:r>
                <a:r>
                  <a:rPr lang="en-US" altLang="zh-CN">
                    <a:latin typeface="Trebuchet MS" panose="020B0603020202020204" pitchFamily="34" charset="0"/>
                    <a:ea typeface="Verdana" pitchFamily="34" charset="0"/>
                    <a:cs typeface="Verdana" pitchFamily="34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>
                    <a:latin typeface="Trebuchet MS" panose="020B0603020202020204" pitchFamily="34" charset="0"/>
                  </a:rPr>
                  <a:t> (as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>
                    <a:latin typeface="Trebuchet MS" panose="020B0603020202020204" pitchFamily="34" charset="0"/>
                  </a:rPr>
                  <a:t> has label </a:t>
                </a:r>
                <a:r>
                  <a:rPr lang="en-US" altLang="zh-CN" b="1" i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a</a:t>
                </a:r>
                <a:r>
                  <a:rPr lang="en-US" altLang="zh-CN">
                    <a:latin typeface="Trebuchet MS" panose="020B0603020202020204" pitchFamily="34" charset="0"/>
                  </a:rPr>
                  <a:t>)</a:t>
                </a:r>
              </a:p>
              <a:p>
                <a:pPr lvl="2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>
                    <a:latin typeface="Trebuchet MS" panose="020B0603020202020204" pitchFamily="34" charset="0"/>
                  </a:rPr>
                  <a:t>task.</a:t>
                </a:r>
                <a:r>
                  <a:rPr lang="en-US" altLang="zh-CN" b="1" i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candidates</a:t>
                </a:r>
                <a:r>
                  <a:rPr lang="en-US" altLang="zh-CN">
                    <a:latin typeface="Trebuchet MS" panose="020B0603020202020204" pitchFamily="34" charset="0"/>
                  </a:rPr>
                  <a:t>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>
                    <a:latin typeface="Trebuchet MS" panose="020B0603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>
                    <a:latin typeface="Trebuchet MS" panose="020B0603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>
                    <a:latin typeface="Trebuchet MS" panose="020B0603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>
                    <a:latin typeface="Trebuchet MS" panose="020B0603020202020204" pitchFamily="34" charset="0"/>
                  </a:rPr>
                  <a:t>}</a:t>
                </a:r>
              </a:p>
              <a:p>
                <a:pPr lvl="2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>
                    <a:latin typeface="Trebuchet MS" panose="020B0603020202020204" pitchFamily="34" charset="0"/>
                  </a:rPr>
                  <a:t>Task.</a:t>
                </a:r>
                <a:r>
                  <a:rPr lang="en-US" altLang="zh-CN" b="1" i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context</a:t>
                </a:r>
                <a:r>
                  <a:rPr lang="en-US" altLang="zh-CN">
                    <a:latin typeface="Trebuchet MS" panose="020B0603020202020204" pitchFamily="34" charset="0"/>
                  </a:rPr>
                  <a:t> = {</a:t>
                </a:r>
                <a:r>
                  <a:rPr lang="en-US" altLang="zh-CN" b="1" i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round</a:t>
                </a:r>
                <a:r>
                  <a:rPr lang="en-US" altLang="zh-CN">
                    <a:latin typeface="Trebuchet MS" panose="020B0603020202020204" pitchFamily="34" charset="0"/>
                  </a:rPr>
                  <a:t> = 0, </a:t>
                </a:r>
                <a:r>
                  <a:rPr lang="en-US" altLang="zh-CN" b="1" i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count</a:t>
                </a:r>
                <a:r>
                  <a:rPr lang="en-US" altLang="zh-CN">
                    <a:latin typeface="Trebuchet MS" panose="020B0603020202020204" pitchFamily="34" charset="0"/>
                  </a:rPr>
                  <a:t> = 0}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rebuchet MS" panose="020B0603020202020204" pitchFamily="34" charset="0"/>
                  </a:rPr>
                  <a:t>update() in </a:t>
                </a:r>
                <a:r>
                  <a:rPr lang="en-US" altLang="zh-CN" b="1" i="1">
                    <a:latin typeface="Trebuchet MS" panose="020B0603020202020204" pitchFamily="34" charset="0"/>
                  </a:rPr>
                  <a:t>round 1</a:t>
                </a:r>
              </a:p>
            </p:txBody>
          </p:sp>
        </mc:Choice>
        <mc:Fallback xmlns="">
          <p:sp>
            <p:nvSpPr>
              <p:cNvPr id="8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605646"/>
                <a:ext cx="8764560" cy="1661993"/>
              </a:xfrm>
              <a:prstGeom prst="rect">
                <a:avLst/>
              </a:prstGeom>
              <a:blipFill>
                <a:blip r:embed="rId2"/>
                <a:stretch>
                  <a:fillRect l="-417" t="-2564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88000" y="1133308"/>
            <a:ext cx="876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Example: graph matching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762" y="3382645"/>
            <a:ext cx="5779310" cy="2543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4624" y="5856286"/>
                <a:ext cx="41513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i="1">
                    <a:solidFill>
                      <a:srgbClr val="FF0000"/>
                    </a:solidFill>
                    <a:latin typeface="Trebuchet MS" panose="020B0603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i="1">
                    <a:solidFill>
                      <a:srgbClr val="FF0000"/>
                    </a:solidFill>
                  </a:rPr>
                  <a:t> are filtered out due to their labels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24" y="5856286"/>
                <a:ext cx="4151376" cy="369332"/>
              </a:xfrm>
              <a:prstGeom prst="rect">
                <a:avLst/>
              </a:prstGeom>
              <a:blipFill>
                <a:blip r:embed="rId4"/>
                <a:stretch>
                  <a:fillRect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2697480" y="4101181"/>
            <a:ext cx="959818" cy="3489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74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288000" y="1632751"/>
            <a:ext cx="87645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Trebuchet MS" panose="020B0603020202020204" pitchFamily="34" charset="0"/>
              </a:rPr>
              <a:t>A task can have </a:t>
            </a: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4</a:t>
            </a:r>
            <a:r>
              <a:rPr lang="en-US" dirty="0">
                <a:latin typeface="Trebuchet MS" panose="020B0603020202020204" pitchFamily="34" charset="0"/>
              </a:rPr>
              <a:t> statuses: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active: </a:t>
            </a:r>
            <a:r>
              <a:rPr lang="en-US">
                <a:latin typeface="Trebuchet MS" panose="020B0603020202020204" pitchFamily="34" charset="0"/>
              </a:rPr>
              <a:t>is being processed </a:t>
            </a:r>
            <a:endParaRPr lang="en-US" dirty="0">
              <a:latin typeface="Trebuchet MS" panose="020B0603020202020204" pitchFamily="34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inactive: </a:t>
            </a:r>
            <a:r>
              <a:rPr lang="en-US">
                <a:latin typeface="Trebuchet MS" panose="020B0603020202020204" pitchFamily="34" charset="0"/>
              </a:rPr>
              <a:t>wait for vertex-pulling by network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ready: </a:t>
            </a:r>
            <a:r>
              <a:rPr lang="en-US">
                <a:latin typeface="Trebuchet MS" panose="020B0603020202020204" pitchFamily="34" charset="0"/>
              </a:rPr>
              <a:t>when all </a:t>
            </a:r>
            <a:r>
              <a:rPr lang="en-US" b="1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candidates </a:t>
            </a:r>
            <a:r>
              <a:rPr lang="en-US">
                <a:latin typeface="Trebuchet MS" panose="020B0603020202020204" pitchFamily="34" charset="0"/>
              </a:rPr>
              <a:t>are local-accessed</a:t>
            </a:r>
            <a:endParaRPr lang="en-US" dirty="0">
              <a:latin typeface="Trebuchet MS" panose="020B0603020202020204" pitchFamily="34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dead: </a:t>
            </a:r>
            <a:r>
              <a:rPr lang="en-US">
                <a:latin typeface="Trebuchet MS" panose="020B0603020202020204" pitchFamily="34" charset="0"/>
              </a:rPr>
              <a:t>done or pruned</a:t>
            </a:r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000" y="1133308"/>
            <a:ext cx="876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Task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8000" y="5656174"/>
            <a:ext cx="859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processing in G-Miner has no barrier among workers or within a worker!</a:t>
            </a:r>
            <a:endParaRPr lang="en-US" altLang="zh-CN" sz="1600">
              <a:latin typeface="Trebuchet MS" panose="020B0603020202020204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4066776" y="3980463"/>
            <a:ext cx="329184" cy="317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4066776" y="5023871"/>
            <a:ext cx="329184" cy="317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</a:t>
            </a:r>
          </a:p>
        </p:txBody>
      </p:sp>
      <p:sp>
        <p:nvSpPr>
          <p:cNvPr id="11" name="Oval 10"/>
          <p:cNvSpPr/>
          <p:nvPr/>
        </p:nvSpPr>
        <p:spPr>
          <a:xfrm>
            <a:off x="4754334" y="4487004"/>
            <a:ext cx="329184" cy="317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</a:t>
            </a:r>
          </a:p>
        </p:txBody>
      </p:sp>
      <p:sp>
        <p:nvSpPr>
          <p:cNvPr id="12" name="Oval 11"/>
          <p:cNvSpPr/>
          <p:nvPr/>
        </p:nvSpPr>
        <p:spPr>
          <a:xfrm>
            <a:off x="2774424" y="5023871"/>
            <a:ext cx="329184" cy="317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</a:p>
        </p:txBody>
      </p:sp>
      <p:cxnSp>
        <p:nvCxnSpPr>
          <p:cNvPr id="15" name="Curved Connector 14"/>
          <p:cNvCxnSpPr>
            <a:stCxn id="3" idx="6"/>
            <a:endCxn id="11" idx="0"/>
          </p:cNvCxnSpPr>
          <p:nvPr/>
        </p:nvCxnSpPr>
        <p:spPr>
          <a:xfrm>
            <a:off x="4395960" y="4139058"/>
            <a:ext cx="522966" cy="347946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1" idx="4"/>
            <a:endCxn id="9" idx="6"/>
          </p:cNvCxnSpPr>
          <p:nvPr/>
        </p:nvCxnSpPr>
        <p:spPr>
          <a:xfrm rot="5400000">
            <a:off x="4468307" y="4731846"/>
            <a:ext cx="378273" cy="522966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9" idx="2"/>
            <a:endCxn id="3" idx="2"/>
          </p:cNvCxnSpPr>
          <p:nvPr/>
        </p:nvCxnSpPr>
        <p:spPr>
          <a:xfrm rot="10800000">
            <a:off x="4066776" y="4139058"/>
            <a:ext cx="12700" cy="1043408"/>
          </a:xfrm>
          <a:prstGeom prst="curvedConnector3">
            <a:avLst>
              <a:gd name="adj1" fmla="val 396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9" idx="4"/>
            <a:endCxn id="12" idx="4"/>
          </p:cNvCxnSpPr>
          <p:nvPr/>
        </p:nvCxnSpPr>
        <p:spPr>
          <a:xfrm rot="5400000">
            <a:off x="3585192" y="4694884"/>
            <a:ext cx="12700" cy="1292352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" idx="2"/>
            <a:endCxn id="3" idx="6"/>
          </p:cNvCxnSpPr>
          <p:nvPr/>
        </p:nvCxnSpPr>
        <p:spPr>
          <a:xfrm rot="10800000" flipH="1">
            <a:off x="4066776" y="4139058"/>
            <a:ext cx="329184" cy="12700"/>
          </a:xfrm>
          <a:prstGeom prst="curvedConnector5">
            <a:avLst>
              <a:gd name="adj1" fmla="val -69444"/>
              <a:gd name="adj2" fmla="val 4488772"/>
              <a:gd name="adj3" fmla="val 16944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725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Outlines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0920" y="1325563"/>
            <a:ext cx="876456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Model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Task-Pipeline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System Architecture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Load Balancing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G-Miner API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Evaluation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90920" y="1837627"/>
            <a:ext cx="2135160" cy="4483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2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288000" y="3975662"/>
            <a:ext cx="876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Benefit: the communication and disk I/O overheads can be hidden within the cost of CPU computation (graph mining workload is CPU-intensive)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000" y="1351761"/>
            <a:ext cx="876456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Purpose: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To concurrently process the following three major operations in G-Miner: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AutoNum type="arabicParenBoth"/>
            </a:pPr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CPU computation to process the </a:t>
            </a:r>
            <a:r>
              <a:rPr lang="en-US" sz="1600" b="1" i="1" dirty="0">
                <a:solidFill>
                  <a:srgbClr val="FF0000"/>
                </a:solidFill>
                <a:latin typeface="Trebuchet MS" panose="020B0603020202020204" pitchFamily="34" charset="0"/>
              </a:rPr>
              <a:t>update</a:t>
            </a:r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 operation on each task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AutoNum type="arabicParenBoth"/>
            </a:pPr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network communication to </a:t>
            </a:r>
            <a:r>
              <a:rPr lang="en-US" sz="1600" b="1" i="1" dirty="0">
                <a:solidFill>
                  <a:srgbClr val="FF0000"/>
                </a:solidFill>
                <a:latin typeface="Trebuchet MS" panose="020B0603020202020204" pitchFamily="34" charset="0"/>
              </a:rPr>
              <a:t>pull</a:t>
            </a:r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 candidates from remote machines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AutoNum type="arabicParenBoth"/>
            </a:pPr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disk writes/reads to </a:t>
            </a:r>
            <a:r>
              <a:rPr lang="en-US" sz="1600" b="1" i="1" dirty="0">
                <a:solidFill>
                  <a:srgbClr val="FF0000"/>
                </a:solidFill>
                <a:latin typeface="Trebuchet MS" panose="020B0603020202020204" pitchFamily="34" charset="0"/>
              </a:rPr>
              <a:t>buﬀer</a:t>
            </a:r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 those intermediate tasks on local disk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1600" b="1" i="1" dirty="0">
              <a:solidFill>
                <a:schemeClr val="accent2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1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Graph Data are Everywhere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000" y="1316102"/>
            <a:ext cx="87645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>
                <a:solidFill>
                  <a:srgbClr val="FF0000"/>
                </a:solidFill>
                <a:latin typeface="Trebuchet MS" panose="020B0603020202020204" pitchFamily="34" charset="0"/>
              </a:rPr>
              <a:t>Social Networks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rebuchet MS" panose="020B0603020202020204" pitchFamily="34" charset="0"/>
              </a:rPr>
              <a:t>Products/Friends recommendation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rebuchet MS" panose="020B0603020202020204" pitchFamily="34" charset="0"/>
              </a:rPr>
              <a:t>User actions capture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>
                <a:solidFill>
                  <a:srgbClr val="FF0000"/>
                </a:solidFill>
                <a:latin typeface="Trebuchet MS" panose="020B0603020202020204" pitchFamily="34" charset="0"/>
              </a:rPr>
              <a:t>Semantic Webs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rebuchet MS" panose="020B0603020202020204" pitchFamily="34" charset="0"/>
              </a:rPr>
              <a:t>Real-Time hot-topics tracking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rebuchet MS" panose="020B0603020202020204" pitchFamily="34" charset="0"/>
              </a:rPr>
              <a:t>Semantic analysis/prediction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>
                <a:solidFill>
                  <a:srgbClr val="FF0000"/>
                </a:solidFill>
                <a:latin typeface="Trebuchet MS" panose="020B0603020202020204" pitchFamily="34" charset="0"/>
              </a:rPr>
              <a:t>Biological Networks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rebuchet MS" panose="020B0603020202020204" pitchFamily="34" charset="0"/>
              </a:rPr>
              <a:t>DNA sequencing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rebuchet MS" panose="020B0603020202020204" pitchFamily="34" charset="0"/>
              </a:rPr>
              <a:t>Diseases diagnosis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>
                <a:solidFill>
                  <a:srgbClr val="FF0000"/>
                </a:solidFill>
                <a:latin typeface="Trebuchet MS" panose="020B0603020202020204" pitchFamily="34" charset="0"/>
              </a:rPr>
              <a:t>Financial networks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rebuchet MS" panose="020B0603020202020204" pitchFamily="34" charset="0"/>
              </a:rPr>
              <a:t>Market forecasts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rebuchet MS" panose="020B0603020202020204" pitchFamily="34" charset="0"/>
              </a:rPr>
              <a:t>Stock analysis</a:t>
            </a:r>
          </a:p>
          <a:p>
            <a:endParaRPr lang="en-US">
              <a:latin typeface="Trebuchet MS" panose="020B0603020202020204" pitchFamily="34" charset="0"/>
            </a:endParaRPr>
          </a:p>
        </p:txBody>
      </p:sp>
      <p:pic>
        <p:nvPicPr>
          <p:cNvPr id="2052" name="Picture 4" descr="âbig graphâçå¾çæç´¢ç»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749" y="2424969"/>
            <a:ext cx="2466167" cy="184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âsocial networkâçå¾çæç´¢ç»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00" y="837542"/>
            <a:ext cx="2198316" cy="21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âprotein molecule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810" y="3397077"/>
            <a:ext cx="2243349" cy="19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âFinancial networksâçå¾çæç´¢ç»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49" y="4434220"/>
            <a:ext cx="2267695" cy="225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10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288000" y="1151404"/>
            <a:ext cx="8764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Trebuchet MS" panose="020B0603020202020204" pitchFamily="34" charset="0"/>
              </a:rPr>
              <a:t>The task-pipeline consists of three components: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Store</a:t>
            </a:r>
            <a:endParaRPr lang="en-US" sz="1600">
              <a:solidFill>
                <a:srgbClr val="FF0000"/>
              </a:solidFill>
              <a:latin typeface="Trebuchet MS" panose="020B0603020202020204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Candidate Retriever</a:t>
            </a:r>
            <a:endParaRPr lang="en-US" sz="1600">
              <a:latin typeface="Trebuchet MS" panose="020B0603020202020204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Executor</a:t>
            </a:r>
            <a:endParaRPr lang="en-US" sz="1600">
              <a:latin typeface="Trebuchet MS" panose="020B0603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20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50" y="2752507"/>
            <a:ext cx="6112800" cy="323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19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288000" y="1151404"/>
            <a:ext cx="8764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Trebuchet MS" panose="020B0603020202020204" pitchFamily="34" charset="0"/>
              </a:rPr>
              <a:t>The task-pipeline consists of three components: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Store</a:t>
            </a:r>
            <a:endParaRPr lang="en-US" sz="1600">
              <a:solidFill>
                <a:srgbClr val="FF0000"/>
              </a:solidFill>
              <a:latin typeface="Trebuchet MS" panose="020B0603020202020204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Candidate Retriever</a:t>
            </a:r>
            <a:endParaRPr lang="en-US" sz="1600">
              <a:latin typeface="Trebuchet MS" panose="020B0603020202020204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Executor</a:t>
            </a:r>
            <a:endParaRPr lang="en-US" sz="1600">
              <a:latin typeface="Trebuchet MS" panose="020B0603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21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50" y="2752507"/>
            <a:ext cx="6112800" cy="32361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23876" y="1883832"/>
            <a:ext cx="2009412" cy="5577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7988768">
            <a:off x="3268964" y="2595822"/>
            <a:ext cx="470916" cy="100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23876" y="1883832"/>
            <a:ext cx="209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manages all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inactive</a:t>
            </a:r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tasks in a disk-extended queue </a:t>
            </a:r>
          </a:p>
        </p:txBody>
      </p:sp>
    </p:spTree>
    <p:extLst>
      <p:ext uri="{BB962C8B-B14F-4D97-AF65-F5344CB8AC3E}">
        <p14:creationId xmlns:p14="http://schemas.microsoft.com/office/powerpoint/2010/main" val="1430668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288000" y="1151404"/>
            <a:ext cx="8764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Trebuchet MS" panose="020B0603020202020204" pitchFamily="34" charset="0"/>
              </a:rPr>
              <a:t>The task-pipeline consists of three components: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Store</a:t>
            </a:r>
            <a:endParaRPr lang="en-US" sz="1600">
              <a:solidFill>
                <a:srgbClr val="FF0000"/>
              </a:solidFill>
              <a:latin typeface="Trebuchet MS" panose="020B0603020202020204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Candidate Retriever</a:t>
            </a:r>
            <a:endParaRPr lang="en-US" sz="1600">
              <a:latin typeface="Trebuchet MS" panose="020B0603020202020204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Executor</a:t>
            </a:r>
            <a:endParaRPr lang="en-US" sz="1600">
              <a:latin typeface="Trebuchet MS" panose="020B0603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50" y="2752507"/>
            <a:ext cx="6112800" cy="32361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08826" y="3953932"/>
            <a:ext cx="2068830" cy="5997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6099047" y="4203690"/>
            <a:ext cx="470916" cy="100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40830" y="3981527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local cache set to avoid repeated vertex pulling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5031" y="1828871"/>
            <a:ext cx="27363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issue: randomly popping out tasks may cause poor cache hit rate !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15030" y="1790591"/>
            <a:ext cx="2574056" cy="59978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4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288000" y="1151404"/>
            <a:ext cx="8764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Trebuchet MS" panose="020B0603020202020204" pitchFamily="34" charset="0"/>
              </a:rPr>
              <a:t>The task-pipeline consists of three components: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Store</a:t>
            </a:r>
            <a:endParaRPr lang="en-US" sz="1600">
              <a:solidFill>
                <a:srgbClr val="FF0000"/>
              </a:solidFill>
              <a:latin typeface="Trebuchet MS" panose="020B0603020202020204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Candidate Retriever</a:t>
            </a:r>
            <a:endParaRPr lang="en-US" sz="1600">
              <a:latin typeface="Trebuchet MS" panose="020B0603020202020204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Executor</a:t>
            </a:r>
            <a:endParaRPr lang="en-US" sz="1600">
              <a:latin typeface="Trebuchet MS" panose="020B0603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23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50" y="2752507"/>
            <a:ext cx="6112800" cy="32361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57736" y="2016135"/>
            <a:ext cx="4316999" cy="726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8317008">
            <a:off x="3385040" y="2820224"/>
            <a:ext cx="470916" cy="100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40478" y="2026562"/>
            <a:ext cx="44074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PQ</a:t>
            </a:r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 locality-sensitive-hashing based priority queue</a:t>
            </a:r>
          </a:p>
          <a:p>
            <a:pPr algn="just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- To order tasks which have common non-local candidates near by with each other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32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288000" y="1151404"/>
            <a:ext cx="8764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Trebuchet MS" panose="020B0603020202020204" pitchFamily="34" charset="0"/>
              </a:rPr>
              <a:t>The task-pipeline consists of three components: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Store</a:t>
            </a:r>
            <a:endParaRPr lang="en-US" sz="1600">
              <a:solidFill>
                <a:srgbClr val="FF0000"/>
              </a:solidFill>
              <a:latin typeface="Trebuchet MS" panose="020B0603020202020204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Candidate Retriever</a:t>
            </a:r>
            <a:endParaRPr lang="en-US" sz="1600">
              <a:latin typeface="Trebuchet MS" panose="020B0603020202020204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Executor</a:t>
            </a:r>
            <a:endParaRPr lang="en-US" sz="1600">
              <a:latin typeface="Trebuchet MS" panose="020B0603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24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50" y="2752507"/>
            <a:ext cx="6112800" cy="32361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85169" y="2107575"/>
            <a:ext cx="2600213" cy="581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5400000">
            <a:off x="3474916" y="3223383"/>
            <a:ext cx="1065039" cy="123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67910" y="2118002"/>
            <a:ext cx="26449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handles the non-local vertex pulling for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inactive</a:t>
            </a:r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tasks in CMQ.</a:t>
            </a: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35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288000" y="1151404"/>
            <a:ext cx="8764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Trebuchet MS" panose="020B0603020202020204" pitchFamily="34" charset="0"/>
              </a:rPr>
              <a:t>The task-pipeline consists of three components: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Store</a:t>
            </a:r>
            <a:endParaRPr lang="en-US" sz="1600">
              <a:solidFill>
                <a:srgbClr val="FF0000"/>
              </a:solidFill>
              <a:latin typeface="Trebuchet MS" panose="020B0603020202020204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Candidate Retriever</a:t>
            </a:r>
            <a:endParaRPr lang="en-US" sz="1600">
              <a:latin typeface="Trebuchet MS" panose="020B0603020202020204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Executor</a:t>
            </a:r>
            <a:endParaRPr lang="en-US" sz="1600">
              <a:latin typeface="Trebuchet MS" panose="020B0603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50" y="2752507"/>
            <a:ext cx="6112800" cy="32361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17713" y="4257636"/>
            <a:ext cx="2168160" cy="726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5520436" y="4558764"/>
            <a:ext cx="1047493" cy="108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11110" y="4257698"/>
            <a:ext cx="22585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 all candidates in a task are local accessed, its status will convert into </a:t>
            </a:r>
            <a:r>
              <a:rPr lang="en-US" sz="1400" i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ready</a:t>
            </a:r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888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288000" y="1151404"/>
            <a:ext cx="8764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Trebuchet MS" panose="020B0603020202020204" pitchFamily="34" charset="0"/>
              </a:rPr>
              <a:t>The task-pipeline consists of three components: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Store</a:t>
            </a:r>
            <a:endParaRPr lang="en-US" sz="1600">
              <a:solidFill>
                <a:srgbClr val="FF0000"/>
              </a:solidFill>
              <a:latin typeface="Trebuchet MS" panose="020B0603020202020204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Candidate Retriever</a:t>
            </a:r>
            <a:endParaRPr lang="en-US" sz="1600">
              <a:latin typeface="Trebuchet MS" panose="020B0603020202020204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Executor</a:t>
            </a:r>
            <a:endParaRPr lang="en-US" sz="1600">
              <a:latin typeface="Trebuchet MS" panose="020B0603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945" y="3242378"/>
            <a:ext cx="2330614" cy="954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5944" y="3242378"/>
            <a:ext cx="23306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RCV Cache </a:t>
            </a:r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keeps a reference count for each cached vertex to record the number of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ready</a:t>
            </a:r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tasks referring to it.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2466558" y="3719431"/>
            <a:ext cx="515998" cy="150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431" y="2412348"/>
            <a:ext cx="6065623" cy="321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32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288000" y="1151404"/>
            <a:ext cx="8764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Trebuchet MS" panose="020B0603020202020204" pitchFamily="34" charset="0"/>
              </a:rPr>
              <a:t>The task-pipeline consists of three components: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Store</a:t>
            </a:r>
            <a:endParaRPr lang="en-US" sz="1600">
              <a:solidFill>
                <a:srgbClr val="FF0000"/>
              </a:solidFill>
              <a:latin typeface="Trebuchet MS" panose="020B0603020202020204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Candidate Retriever</a:t>
            </a:r>
            <a:endParaRPr lang="en-US" sz="1600">
              <a:latin typeface="Trebuchet MS" panose="020B0603020202020204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Executor</a:t>
            </a:r>
            <a:endParaRPr lang="en-US" sz="1600">
              <a:latin typeface="Trebuchet MS" panose="020B0603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27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50" y="2752507"/>
            <a:ext cx="6112800" cy="32361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17713" y="4257636"/>
            <a:ext cx="2123951" cy="146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4880355" y="5023752"/>
            <a:ext cx="1657604" cy="124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11110" y="4257698"/>
            <a:ext cx="2258570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processes the </a:t>
            </a:r>
            <a:r>
              <a:rPr lang="en-US" altLang="zh-CN" sz="1400" i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ready</a:t>
            </a:r>
            <a:r>
              <a:rPr lang="en-US" altLang="zh-CN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 in the computation queue (CPQ) in parallel.</a:t>
            </a:r>
          </a:p>
          <a:p>
            <a:pPr>
              <a:spcBef>
                <a:spcPts val="600"/>
              </a:spcBef>
            </a:pPr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execute the </a:t>
            </a:r>
            <a:r>
              <a:rPr lang="en-US" sz="1400" b="1" i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update()</a:t>
            </a:r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each task in rounds until </a:t>
            </a:r>
            <a:r>
              <a:rPr lang="en-US" sz="1400" i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inactive</a:t>
            </a:r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400" i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dead</a:t>
            </a:r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360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288000" y="1151404"/>
            <a:ext cx="8764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Trebuchet MS" panose="020B0603020202020204" pitchFamily="34" charset="0"/>
              </a:rPr>
              <a:t>The task-pipeline consists of three components: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Store</a:t>
            </a:r>
            <a:endParaRPr lang="en-US" sz="1600">
              <a:solidFill>
                <a:srgbClr val="FF0000"/>
              </a:solidFill>
              <a:latin typeface="Trebuchet MS" panose="020B0603020202020204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Candidate Retriever</a:t>
            </a:r>
            <a:endParaRPr lang="en-US" sz="1600">
              <a:latin typeface="Trebuchet MS" panose="020B0603020202020204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Executor</a:t>
            </a:r>
            <a:endParaRPr lang="en-US" sz="1600">
              <a:latin typeface="Trebuchet MS" panose="020B0603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28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50" y="2752507"/>
            <a:ext cx="6112800" cy="32361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17713" y="4733124"/>
            <a:ext cx="1897637" cy="146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4880228" y="5595318"/>
            <a:ext cx="1657604" cy="124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11110" y="4733186"/>
            <a:ext cx="2020826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computing threads insert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re-inactive</a:t>
            </a:r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tasks into task buﬀer. </a:t>
            </a:r>
          </a:p>
          <a:p>
            <a:pPr>
              <a:spcBef>
                <a:spcPts val="600"/>
              </a:spcBef>
            </a:pPr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merge the tasks in task buffer back into </a:t>
            </a:r>
            <a:r>
              <a:rPr lang="en-US" sz="14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PQ</a:t>
            </a:r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once it is full.</a:t>
            </a:r>
          </a:p>
        </p:txBody>
      </p:sp>
    </p:spTree>
    <p:extLst>
      <p:ext uri="{BB962C8B-B14F-4D97-AF65-F5344CB8AC3E}">
        <p14:creationId xmlns:p14="http://schemas.microsoft.com/office/powerpoint/2010/main" val="1778256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Outlines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0920" y="1325563"/>
            <a:ext cx="876456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Model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Task-Pipeline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System Architecture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Load Balancing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G-Miner API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Evaluation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90920" y="2415756"/>
            <a:ext cx="3076992" cy="4483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The development of Parallel Graph Processing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000" y="1133308"/>
            <a:ext cx="876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Dozens of Parallel Graph Processing Systems proposed in recent years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000" y="2279821"/>
            <a:ext cx="8764560" cy="3034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Trebuchet MS" panose="020B0603020202020204" pitchFamily="34" charset="0"/>
              </a:rPr>
              <a:t>Vertex-</a:t>
            </a:r>
            <a:r>
              <a:rPr lang="en-US" sz="2200" dirty="0" err="1">
                <a:solidFill>
                  <a:srgbClr val="FF0000"/>
                </a:solidFill>
                <a:latin typeface="Trebuchet MS" panose="020B0603020202020204" pitchFamily="34" charset="0"/>
              </a:rPr>
              <a:t>Centirc</a:t>
            </a:r>
            <a:r>
              <a:rPr lang="en-US" sz="2200" dirty="0">
                <a:solidFill>
                  <a:srgbClr val="FF0000"/>
                </a:solidFill>
                <a:latin typeface="Trebuchet MS" panose="020B0603020202020204" pitchFamily="34" charset="0"/>
              </a:rPr>
              <a:t> </a:t>
            </a:r>
            <a:r>
              <a:rPr lang="en-US" sz="2200" i="1" dirty="0">
                <a:latin typeface="Trebuchet MS" panose="020B0603020202020204" pitchFamily="34" charset="0"/>
              </a:rPr>
              <a:t>[most popular one]</a:t>
            </a:r>
          </a:p>
          <a:p>
            <a:pPr marL="800100" lvl="1" indent="-3429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b="1" i="1" dirty="0">
                <a:latin typeface="Trebuchet MS" panose="020B0603020202020204" pitchFamily="34" charset="0"/>
              </a:rPr>
              <a:t>“Think as a Vertex” </a:t>
            </a:r>
            <a:r>
              <a:rPr lang="en-US" altLang="zh-CN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model</a:t>
            </a:r>
          </a:p>
          <a:p>
            <a:pPr marL="800100" lvl="1" indent="-3429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Computing Unit = Vertex</a:t>
            </a:r>
          </a:p>
          <a:p>
            <a:pPr marL="800100" lvl="1" indent="-3429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Each vertex holds a local status</a:t>
            </a:r>
          </a:p>
          <a:p>
            <a:pPr marL="800100" lvl="1" indent="-3429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Examples:</a:t>
            </a:r>
          </a:p>
          <a:p>
            <a:pPr lvl="1" algn="just">
              <a:spcBef>
                <a:spcPts val="500"/>
              </a:spcBef>
            </a:pPr>
            <a:r>
              <a:rPr lang="en-US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        </a:t>
            </a:r>
            <a:r>
              <a:rPr lang="en-US" sz="1600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Pregel [SIGMOD’08], </a:t>
            </a:r>
            <a:r>
              <a:rPr lang="en-US" sz="1600" dirty="0" err="1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PowerGraph</a:t>
            </a:r>
            <a:r>
              <a:rPr lang="en-US" sz="1600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 [OSDI’12], GPS [SSDBM’13],</a:t>
            </a:r>
          </a:p>
          <a:p>
            <a:pPr lvl="1" algn="just">
              <a:spcBef>
                <a:spcPts val="500"/>
              </a:spcBef>
            </a:pPr>
            <a:r>
              <a:rPr lang="en-US" sz="1600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         </a:t>
            </a:r>
            <a:r>
              <a:rPr lang="en-US" sz="1600" dirty="0" err="1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GraphX</a:t>
            </a:r>
            <a:r>
              <a:rPr lang="en-US" sz="1600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 [OSDI’14], Pregel+[WWW’15], </a:t>
            </a:r>
            <a:r>
              <a:rPr lang="en-US" sz="1600" dirty="0" err="1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GraM</a:t>
            </a:r>
            <a:r>
              <a:rPr lang="en-US" sz="1600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[SoCC’15], </a:t>
            </a:r>
          </a:p>
          <a:p>
            <a:pPr lvl="1" algn="just">
              <a:spcBef>
                <a:spcPts val="500"/>
              </a:spcBef>
            </a:pPr>
            <a:r>
              <a:rPr lang="en-US" sz="1600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         </a:t>
            </a:r>
            <a:r>
              <a:rPr lang="en-US" sz="1600" dirty="0" err="1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PowerLyra</a:t>
            </a:r>
            <a:r>
              <a:rPr lang="en-US" sz="1600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 [EuroSys’15], etc.</a:t>
            </a:r>
          </a:p>
          <a:p>
            <a:pPr lvl="1"/>
            <a:endParaRPr lang="en-US" dirty="0">
              <a:solidFill>
                <a:prstClr val="black"/>
              </a:solidFill>
              <a:latin typeface="Trebuchet MS" panose="020B0603020202020204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37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System Architecture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000" y="1133308"/>
            <a:ext cx="876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G-Miner adopts a master-slave shared-nothing architecture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8000" y="4580905"/>
            <a:ext cx="8764560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6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</a:t>
            </a:r>
            <a:r>
              <a:rPr lang="en-US" altLang="zh-CN" sz="16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aster</a:t>
            </a:r>
            <a:r>
              <a:rPr lang="en-US" altLang="zh-CN" sz="1600">
                <a:latin typeface="Trebuchet MS" panose="020B0603020202020204" pitchFamily="34" charset="0"/>
              </a:rPr>
              <a:t>: graph partitioning strategy, task stealing coordinating, progress scheduling</a:t>
            </a: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zh-CN" sz="16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Workers</a:t>
            </a:r>
            <a:r>
              <a:rPr lang="en-US" altLang="zh-CN" sz="160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: handle the tasks processing</a:t>
            </a: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b="1" i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aggregator</a:t>
            </a:r>
            <a:r>
              <a:rPr lang="en-US" sz="1600"/>
              <a:t> : </a:t>
            </a:r>
            <a:r>
              <a:rPr lang="en-US" sz="160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access the context of each task for global communication and monitoring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1600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e.g. </a:t>
            </a:r>
            <a:r>
              <a:rPr lang="en-US" altLang="zh-CN" sz="160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in max-clique finding, a maximum aggregator can be used to record and notify all workers of current maximum size of the clique found globally, which helps local pruning in each worker.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706" y="1499668"/>
            <a:ext cx="4843716" cy="29071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75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Outlines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0920" y="1325563"/>
            <a:ext cx="876456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Model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Task-Pipeline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System Architecture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Load Balancing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G-Miner API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Evaluation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90920" y="2891878"/>
            <a:ext cx="2363760" cy="4483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Load Balancing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000" y="1133308"/>
            <a:ext cx="876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G-Miner supports both static load balancing (by graph partitioning)</a:t>
            </a:r>
          </a:p>
          <a:p>
            <a:r>
              <a:rPr lang="en-US" b="1" i="1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and dynamic load balancing (by task stealing).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8000" y="2197711"/>
            <a:ext cx="876456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Block-based Deterministic Greedy (</a:t>
            </a: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BDG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 Partitioning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step1: </a:t>
            </a:r>
            <a:r>
              <a:rPr lang="en-US" altLang="zh-CN" sz="1600" dirty="0"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Cutting graph into fine-grained </a:t>
            </a:r>
            <a:r>
              <a:rPr lang="en-US" altLang="zh-CN" sz="1600" dirty="0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blocks</a:t>
            </a:r>
            <a:r>
              <a:rPr lang="en-US" altLang="zh-CN" sz="1600" dirty="0"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step2: </a:t>
            </a:r>
            <a:r>
              <a:rPr lang="en-US" altLang="zh-CN" sz="1600" dirty="0"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Assigning the blocks to workers according to a deterministic greedy algorithm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1600" dirty="0">
              <a:latin typeface="Trebuchet MS" panose="020B0603020202020204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8000" y="4153175"/>
            <a:ext cx="87645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Stealing</a:t>
            </a:r>
          </a:p>
          <a:p>
            <a:pPr marL="7429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cost model on task</a:t>
            </a:r>
          </a:p>
          <a:p>
            <a:pPr marL="7429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progress monitoring on master</a:t>
            </a:r>
            <a:endParaRPr lang="en-US" sz="1600" i="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  <a:ea typeface="Verdana" pitchFamily="34" charset="0"/>
              <a:cs typeface="Verdana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task migration among workers</a:t>
            </a:r>
          </a:p>
        </p:txBody>
      </p:sp>
    </p:spTree>
    <p:extLst>
      <p:ext uri="{BB962C8B-B14F-4D97-AF65-F5344CB8AC3E}">
        <p14:creationId xmlns:p14="http://schemas.microsoft.com/office/powerpoint/2010/main" val="3381893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Outlines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0920" y="1325563"/>
            <a:ext cx="876456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Model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Task-Pipeline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System Architecture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Load Balancing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G-Miner API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Evaluation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90920" y="3401251"/>
            <a:ext cx="1860840" cy="4483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4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G-Miner API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000" y="1811887"/>
            <a:ext cx="3648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b="1" i="1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An example: Graph Matching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76" y="2254740"/>
            <a:ext cx="4741574" cy="42769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34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88000" y="1122813"/>
            <a:ext cx="8426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To write a G-Miner program, users only need to subclass two predefned classes, </a:t>
            </a:r>
            <a:r>
              <a:rPr lang="en-US" altLang="zh-CN" sz="16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Task</a:t>
            </a:r>
            <a:r>
              <a:rPr lang="en-US" altLang="zh-CN" sz="1600"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 and </a:t>
            </a:r>
            <a:r>
              <a:rPr lang="en-US" altLang="zh-CN" sz="1600" b="1" i="1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Worker</a:t>
            </a:r>
            <a:r>
              <a:rPr lang="en-US" altLang="zh-CN" sz="1600"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, to implement two key virtual functions, </a:t>
            </a:r>
            <a:r>
              <a:rPr lang="en-US" altLang="zh-CN" sz="1600" b="1" i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init() </a:t>
            </a:r>
            <a:r>
              <a:rPr lang="en-US" altLang="zh-CN" sz="1600"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and </a:t>
            </a:r>
            <a:r>
              <a:rPr lang="en-US" altLang="zh-CN" sz="1600" b="1" i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update()</a:t>
            </a:r>
            <a:r>
              <a:rPr lang="en-US" altLang="zh-CN" sz="1600"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4931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Outlines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0920" y="1325563"/>
            <a:ext cx="876456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Model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Task-Pipeline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System Architecture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Load Balancing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G-Miner API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Evaluation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90920" y="3931603"/>
            <a:ext cx="1751112" cy="4483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6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Evaluation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000" y="996851"/>
            <a:ext cx="876456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Applications</a:t>
            </a:r>
            <a:endParaRPr lang="en-US" altLang="zh-CN">
              <a:latin typeface="Trebuchet MS" panose="020B0603020202020204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1600"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Triangle Counting (TC)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1600"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Maximum Clique Finding (MCF)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1600"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Graph Matching (GM)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1600"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Community Detection (CD)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1600"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Graph Clustering (GC) [based on FocusCO, KDD’14]</a:t>
            </a:r>
          </a:p>
          <a:p>
            <a:pPr algn="just"/>
            <a:endParaRPr lang="en-US" altLang="zh-CN" sz="1600">
              <a:latin typeface="Trebuchet MS" panose="020B0603020202020204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en-US" altLang="zh-CN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Setting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zh-CN"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A 15-node physical cluster connected by Gigabit Ethernet</a:t>
            </a:r>
          </a:p>
          <a:p>
            <a:pPr marL="1200150" lvl="2" indent="-28575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600"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48GB RAM, two 2.0GHz Intel(R) Xeon(R) E5-2620 CPU</a:t>
            </a:r>
          </a:p>
          <a:p>
            <a:pPr marL="285750" indent="-28575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zh-CN" sz="1600" b="1" i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en-US" altLang="zh-CN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Datasets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572807"/>
              </p:ext>
            </p:extLst>
          </p:nvPr>
        </p:nvGraphicFramePr>
        <p:xfrm>
          <a:off x="1136512" y="4492427"/>
          <a:ext cx="5794640" cy="1650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336">
                  <a:extLst>
                    <a:ext uri="{9D8B030D-6E8A-4147-A177-3AD203B41FA5}">
                      <a16:colId xmlns:a16="http://schemas.microsoft.com/office/drawing/2014/main" val="43550019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758696442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32691362"/>
                    </a:ext>
                  </a:extLst>
                </a:gridCol>
                <a:gridCol w="865632">
                  <a:extLst>
                    <a:ext uri="{9D8B030D-6E8A-4147-A177-3AD203B41FA5}">
                      <a16:colId xmlns:a16="http://schemas.microsoft.com/office/drawing/2014/main" val="1168084352"/>
                    </a:ext>
                  </a:extLst>
                </a:gridCol>
                <a:gridCol w="865632">
                  <a:extLst>
                    <a:ext uri="{9D8B030D-6E8A-4147-A177-3AD203B41FA5}">
                      <a16:colId xmlns:a16="http://schemas.microsoft.com/office/drawing/2014/main" val="2457058577"/>
                    </a:ext>
                  </a:extLst>
                </a:gridCol>
                <a:gridCol w="865632">
                  <a:extLst>
                    <a:ext uri="{9D8B030D-6E8A-4147-A177-3AD203B41FA5}">
                      <a16:colId xmlns:a16="http://schemas.microsoft.com/office/drawing/2014/main" val="1456654755"/>
                    </a:ext>
                  </a:extLst>
                </a:gridCol>
              </a:tblGrid>
              <a:tr h="235789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Dataset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|V|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|E|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Max.Deg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Avg.Deg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|Attr|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229912"/>
                  </a:ext>
                </a:extLst>
              </a:tr>
              <a:tr h="235789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Skitter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1,696,415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11,095,298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35,455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13.081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91045"/>
                  </a:ext>
                </a:extLst>
              </a:tr>
              <a:tr h="235789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Orkut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3,072,441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117,184,899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33,313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76.281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87874"/>
                  </a:ext>
                </a:extLst>
              </a:tr>
              <a:tr h="235789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BTC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164,732,473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772,822,094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1,637,619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4.69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715168"/>
                  </a:ext>
                </a:extLst>
              </a:tr>
              <a:tr h="235789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Friendster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65,608,366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1,806,067,135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5,214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55.056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347287"/>
                  </a:ext>
                </a:extLst>
              </a:tr>
              <a:tr h="235789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Tencent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1,944,589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50,133,369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456,864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55.562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122896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574174"/>
                  </a:ext>
                </a:extLst>
              </a:tr>
              <a:tr h="235789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DBLP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1,805,882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8,439,133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2,134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9.346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1640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710840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4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Evaluation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000" y="996628"/>
            <a:ext cx="876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Overall Performance Comparison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62426" y="4114428"/>
            <a:ext cx="56418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>
                <a:latin typeface="LinLibertineTB"/>
              </a:rPr>
              <a:t>Table 1: Elapsed running time in seconds (“-": &gt;24 hours; “x": job failed due to OOM)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37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8000" y="4632879"/>
            <a:ext cx="803304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Triangle Counting &amp; Maximum Clique Finding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 panose="020B0603020202020204" pitchFamily="34" charset="0"/>
              </a:rPr>
              <a:t>Significantly outperforms 4 existing distributed graph processing systems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339" y="1634251"/>
            <a:ext cx="5726935" cy="25370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28816" y="2185416"/>
            <a:ext cx="585216" cy="1847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57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Evaluation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000" y="996628"/>
            <a:ext cx="876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Overall Performance Comparison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6378" y="4479155"/>
            <a:ext cx="31726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latin typeface="LinLibertineTB"/>
              </a:rPr>
              <a:t>Table 2: Performance of G-Miner and G-thinker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38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83" y="1772970"/>
            <a:ext cx="6294667" cy="277577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88000" y="4924976"/>
            <a:ext cx="803304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Graph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 panose="020B0603020202020204" pitchFamily="34" charset="0"/>
              </a:rPr>
              <a:t>Obvious advantages over G-thinker on heavy mining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 panose="020B0603020202020204" pitchFamily="34" charset="0"/>
              </a:rPr>
              <a:t>Better CPU utilization </a:t>
            </a:r>
            <a:r>
              <a:rPr lang="en-US" sz="1600">
                <a:latin typeface="Trebuchet MS" panose="020B0603020202020204" pitchFamily="34" charset="0"/>
              </a:rPr>
              <a:t>and memory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600">
                <a:latin typeface="Trebuchet MS" panose="020B0603020202020204" pitchFamily="34" charset="0"/>
              </a:rPr>
              <a:t> network efficiency</a:t>
            </a:r>
            <a:endParaRPr lang="en-US" sz="1600" dirty="0"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13116" y="2438559"/>
            <a:ext cx="4114800" cy="176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13116" y="3540313"/>
            <a:ext cx="4114800" cy="176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13116" y="2991496"/>
            <a:ext cx="4114800" cy="176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013116" y="4089130"/>
            <a:ext cx="4114800" cy="176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29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Evaluation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000" y="996851"/>
            <a:ext cx="876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Resource Utilization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84" y="4191372"/>
            <a:ext cx="4729734" cy="1936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84" y="1581669"/>
            <a:ext cx="4729734" cy="19363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08878" y="3531524"/>
            <a:ext cx="4350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latin typeface="LinLibertineTB"/>
              </a:rPr>
              <a:t>CPU, network and disk I/O utilization of G-thinker, running GM on Friendster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8878" y="6127752"/>
            <a:ext cx="44992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latin typeface="LinLibertineTB"/>
              </a:rPr>
              <a:t>CPU, network and disk I/O utilization of G-Miner, running GM on Friendster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5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The development of Parallel Graph Processing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000" y="2298109"/>
            <a:ext cx="876456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F0000"/>
                </a:solidFill>
                <a:latin typeface="Trebuchet MS" panose="020B0603020202020204" pitchFamily="34" charset="0"/>
              </a:rPr>
              <a:t>Edge-centric </a:t>
            </a:r>
            <a:r>
              <a:rPr lang="en-US" sz="2200" i="1">
                <a:latin typeface="Trebuchet MS" panose="020B0603020202020204" pitchFamily="34" charset="0"/>
              </a:rPr>
              <a:t>[single machine]</a:t>
            </a:r>
          </a:p>
          <a:p>
            <a:pPr marL="800100" lvl="1" indent="-3429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b="1" i="1">
                <a:latin typeface="Trebuchet MS" panose="020B0603020202020204" pitchFamily="34" charset="0"/>
              </a:rPr>
              <a:t>“Think as a Edge” </a:t>
            </a:r>
            <a:r>
              <a:rPr lang="en-US">
                <a:latin typeface="Trebuchet MS" panose="020B0603020202020204" pitchFamily="34" charset="0"/>
              </a:rPr>
              <a:t>model</a:t>
            </a:r>
          </a:p>
          <a:p>
            <a:pPr marL="800100" lvl="1" indent="-3429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Computing Unit = Edge</a:t>
            </a:r>
            <a:endParaRPr lang="en-US">
              <a:latin typeface="Trebuchet MS" panose="020B0603020202020204" pitchFamily="34" charset="0"/>
            </a:endParaRPr>
          </a:p>
          <a:p>
            <a:pPr marL="800100" lvl="1" indent="-3429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Regards graph as streaming edge lists</a:t>
            </a:r>
          </a:p>
          <a:p>
            <a:pPr marL="800100" lvl="1" indent="-3429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Examples:</a:t>
            </a:r>
          </a:p>
          <a:p>
            <a:pPr lvl="1">
              <a:spcBef>
                <a:spcPts val="500"/>
              </a:spcBef>
            </a:pPr>
            <a:r>
              <a:rPr lang="en-US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	</a:t>
            </a:r>
            <a:r>
              <a:rPr lang="en-US" sz="160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  GraphChi [OSDI’12], X-stream [SOSP’13], </a:t>
            </a:r>
          </a:p>
          <a:p>
            <a:pPr lvl="1">
              <a:spcBef>
                <a:spcPts val="500"/>
              </a:spcBef>
            </a:pPr>
            <a:r>
              <a:rPr lang="en-US" sz="160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         GridGraph [ATC’15], Mosaic [EuroSys’17]</a:t>
            </a:r>
          </a:p>
          <a:p>
            <a:pPr lvl="1"/>
            <a:endParaRPr lang="en-US">
              <a:solidFill>
                <a:prstClr val="black"/>
              </a:solidFill>
              <a:latin typeface="Trebuchet MS" panose="020B0603020202020204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8000" y="1133308"/>
            <a:ext cx="876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Dozens of Parallel Graph Processing Systems proposed in recent years</a:t>
            </a:r>
          </a:p>
        </p:txBody>
      </p:sp>
    </p:spTree>
    <p:extLst>
      <p:ext uri="{BB962C8B-B14F-4D97-AF65-F5344CB8AC3E}">
        <p14:creationId xmlns:p14="http://schemas.microsoft.com/office/powerpoint/2010/main" val="2511962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Evaluation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000" y="996851"/>
            <a:ext cx="876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Scalability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2441356"/>
            <a:ext cx="4442040" cy="29583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667878" y="5399694"/>
            <a:ext cx="2004804" cy="250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>
                <a:latin typeface="LinLibertineTB"/>
              </a:rPr>
              <a:t>Figure1: The COST of G-Miner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40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8000" y="1481147"/>
            <a:ext cx="8764560" cy="48936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McSherry</a:t>
            </a:r>
            <a:r>
              <a:rPr 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et al. proposed </a:t>
            </a:r>
            <a:r>
              <a:rPr lang="en-US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COST</a:t>
            </a:r>
            <a:r>
              <a:rPr 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to measure the cost of scalability using a distributed system</a:t>
            </a:r>
            <a:r>
              <a:rPr lang="en-US" sz="1600" dirty="0">
                <a:latin typeface="Trebuchet MS" panose="020B0603020202020204" pitchFamily="34" charset="0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5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COST</a:t>
            </a:r>
            <a:r>
              <a:rPr lang="en-US" sz="1500" dirty="0">
                <a:latin typeface="Trebuchet MS" panose="020B0603020202020204" pitchFamily="34" charset="0"/>
              </a:rPr>
              <a:t>: the minimum number of cores a parallel/distributed solution used to outperform an optimized single-threaded implementation.</a:t>
            </a:r>
            <a:endParaRPr lang="en-US" sz="1500" dirty="0"/>
          </a:p>
          <a:p>
            <a:endParaRPr lang="en-US" sz="1600" b="1" i="1" dirty="0">
              <a:latin typeface="Trebuchet MS" panose="020B0603020202020204" pitchFamily="34" charset="0"/>
            </a:endParaRPr>
          </a:p>
          <a:p>
            <a:endParaRPr lang="en-US" sz="1600" b="1" i="1" dirty="0">
              <a:latin typeface="Trebuchet MS" panose="020B0603020202020204" pitchFamily="34" charset="0"/>
            </a:endParaRPr>
          </a:p>
          <a:p>
            <a:endParaRPr lang="en-US" sz="1600" b="1" i="1" dirty="0">
              <a:latin typeface="Trebuchet MS" panose="020B0603020202020204" pitchFamily="34" charset="0"/>
            </a:endParaRPr>
          </a:p>
          <a:p>
            <a:endParaRPr lang="en-US" sz="1600" b="1" i="1" dirty="0">
              <a:latin typeface="Trebuchet MS" panose="020B0603020202020204" pitchFamily="34" charset="0"/>
            </a:endParaRPr>
          </a:p>
          <a:p>
            <a:endParaRPr lang="en-US" sz="1600" b="1" i="1" dirty="0">
              <a:latin typeface="Trebuchet MS" panose="020B0603020202020204" pitchFamily="34" charset="0"/>
            </a:endParaRPr>
          </a:p>
          <a:p>
            <a:endParaRPr lang="en-US" sz="1600" b="1" i="1" dirty="0">
              <a:latin typeface="Trebuchet MS" panose="020B0603020202020204" pitchFamily="34" charset="0"/>
            </a:endParaRPr>
          </a:p>
          <a:p>
            <a:endParaRPr lang="en-US" sz="1600" b="1" i="1" dirty="0">
              <a:latin typeface="Trebuchet MS" panose="020B0603020202020204" pitchFamily="34" charset="0"/>
            </a:endParaRPr>
          </a:p>
          <a:p>
            <a:endParaRPr lang="en-US" sz="1600" b="1" i="1" dirty="0">
              <a:latin typeface="Trebuchet MS" panose="020B0603020202020204" pitchFamily="34" charset="0"/>
            </a:endParaRPr>
          </a:p>
          <a:p>
            <a:endParaRPr lang="en-US" sz="1600" b="1" i="1" dirty="0">
              <a:latin typeface="Trebuchet MS" panose="020B0603020202020204" pitchFamily="34" charset="0"/>
            </a:endParaRPr>
          </a:p>
          <a:p>
            <a:endParaRPr lang="en-US" sz="1600" b="1" i="1" dirty="0">
              <a:latin typeface="Trebuchet MS" panose="020B0603020202020204" pitchFamily="34" charset="0"/>
            </a:endParaRPr>
          </a:p>
          <a:p>
            <a:endParaRPr lang="en-US" sz="1600" b="1" i="1" dirty="0">
              <a:latin typeface="Trebuchet MS" panose="020B0603020202020204" pitchFamily="34" charset="0"/>
            </a:endParaRPr>
          </a:p>
          <a:p>
            <a:endParaRPr lang="en-US" sz="1600" b="1" i="1" dirty="0">
              <a:latin typeface="Trebuchet MS" panose="020B0603020202020204" pitchFamily="34" charset="0"/>
            </a:endParaRPr>
          </a:p>
          <a:p>
            <a:endParaRPr lang="en-US" sz="1600" b="1" i="1" dirty="0">
              <a:latin typeface="Trebuchet MS" panose="020B0603020202020204" pitchFamily="34" charset="0"/>
            </a:endParaRPr>
          </a:p>
          <a:p>
            <a:endParaRPr lang="en-US" sz="1600" b="1" i="1" dirty="0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Trebuchet MS" panose="020B0603020202020204" pitchFamily="34" charset="0"/>
              </a:rPr>
              <a:t>The </a:t>
            </a:r>
            <a:r>
              <a:rPr lang="en-US" sz="16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COST</a:t>
            </a:r>
            <a:r>
              <a:rPr lang="en-US" sz="1600" dirty="0">
                <a:solidFill>
                  <a:srgbClr val="FF0000"/>
                </a:solidFill>
                <a:latin typeface="Trebuchet MS" panose="020B0603020202020204" pitchFamily="34" charset="0"/>
              </a:rPr>
              <a:t> of G-Miner </a:t>
            </a:r>
            <a:r>
              <a:rPr lang="en-US" sz="1600" dirty="0">
                <a:latin typeface="Trebuchet MS" panose="020B0603020202020204" pitchFamily="34" charset="0"/>
              </a:rPr>
              <a:t>is </a:t>
            </a:r>
            <a:r>
              <a:rPr lang="en-US" sz="1600" dirty="0">
                <a:solidFill>
                  <a:srgbClr val="FF0000"/>
                </a:solidFill>
                <a:latin typeface="Trebuchet MS" panose="020B0603020202020204" pitchFamily="34" charset="0"/>
              </a:rPr>
              <a:t>3, 3, 2, 2</a:t>
            </a:r>
            <a:r>
              <a:rPr lang="en-US" sz="1600" dirty="0">
                <a:latin typeface="Trebuchet MS" panose="020B0603020202020204" pitchFamily="34" charset="0"/>
              </a:rPr>
              <a:t>, respectively, for </a:t>
            </a:r>
            <a:r>
              <a:rPr lang="en-US" sz="1600" b="1" i="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TC, GM</a:t>
            </a:r>
            <a:r>
              <a:rPr lang="en-US" sz="1600" dirty="0">
                <a:latin typeface="Trebuchet MS" panose="020B0603020202020204" pitchFamily="34" charset="0"/>
              </a:rPr>
              <a:t> on </a:t>
            </a:r>
            <a:r>
              <a:rPr lang="en-US" sz="1600" b="1" i="1" dirty="0">
                <a:latin typeface="Trebuchet MS" panose="020B0603020202020204" pitchFamily="34" charset="0"/>
              </a:rPr>
              <a:t>Skitter </a:t>
            </a:r>
            <a:r>
              <a:rPr lang="en-US" sz="1600" i="1" dirty="0">
                <a:latin typeface="Trebuchet MS" panose="020B0603020202020204" pitchFamily="34" charset="0"/>
              </a:rPr>
              <a:t>and</a:t>
            </a:r>
            <a:r>
              <a:rPr lang="en-US" sz="1600" b="1" i="1" dirty="0">
                <a:latin typeface="Trebuchet MS" panose="020B0603020202020204" pitchFamily="34" charset="0"/>
              </a:rPr>
              <a:t> Orkut.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Trebuchet MS" panose="020B0603020202020204" pitchFamily="34" charset="0"/>
              </a:rPr>
              <a:t>Quite low, means excellently scalable.</a:t>
            </a:r>
          </a:p>
        </p:txBody>
      </p:sp>
    </p:spTree>
    <p:extLst>
      <p:ext uri="{BB962C8B-B14F-4D97-AF65-F5344CB8AC3E}">
        <p14:creationId xmlns:p14="http://schemas.microsoft.com/office/powerpoint/2010/main" val="1913227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Conclusion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858" y="1435763"/>
            <a:ext cx="80627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endParaRPr lang="en-US">
              <a:latin typeface="Trebuchet MS" panose="020B0603020202020204" pitchFamily="34" charset="0"/>
            </a:endParaRPr>
          </a:p>
          <a:p>
            <a:pPr algn="just">
              <a:spcAft>
                <a:spcPts val="1200"/>
              </a:spcAft>
            </a:pPr>
            <a:r>
              <a:rPr lang="en-US" sz="24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G-Miner	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en-US" sz="2000">
                <a:latin typeface="Trebuchet MS" panose="020B0603020202020204" pitchFamily="34" charset="0"/>
              </a:rPr>
              <a:t>1. an expressive abstraction and API (</a:t>
            </a:r>
            <a:r>
              <a:rPr lang="en-US" sz="20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 model</a:t>
            </a:r>
            <a:r>
              <a:rPr lang="en-US" sz="2000">
                <a:latin typeface="Trebuchet MS" panose="020B0603020202020204" pitchFamily="34" charset="0"/>
              </a:rPr>
              <a:t>).</a:t>
            </a:r>
          </a:p>
          <a:p>
            <a:pPr lvl="1">
              <a:spcBef>
                <a:spcPts val="600"/>
              </a:spcBef>
            </a:pPr>
            <a:r>
              <a:rPr lang="en-US" sz="2000">
                <a:latin typeface="Trebuchet MS" panose="020B0603020202020204" pitchFamily="34" charset="0"/>
              </a:rPr>
              <a:t>2. outstanding performance </a:t>
            </a:r>
            <a:r>
              <a:rPr lang="en-US" sz="2000" b="1" i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achieved by</a:t>
            </a:r>
            <a:r>
              <a:rPr lang="en-US" sz="2000">
                <a:latin typeface="Trebuchet MS" panose="020B0603020202020204" pitchFamily="34" charset="0"/>
              </a:rPr>
              <a:t> a task-pipeline</a:t>
            </a:r>
          </a:p>
          <a:p>
            <a:pPr marL="1257300" lvl="2" indent="-342900">
              <a:spcBef>
                <a:spcPts val="600"/>
              </a:spcBef>
              <a:buFont typeface="+mj-lt"/>
              <a:buAutoNum type="alphaLcParenR"/>
            </a:pPr>
            <a:r>
              <a:rPr lang="en-US" sz="2000" i="1">
                <a:latin typeface="Trebuchet MS" panose="020B0603020202020204" pitchFamily="34" charset="0"/>
              </a:rPr>
              <a:t>removing the barriers</a:t>
            </a:r>
          </a:p>
          <a:p>
            <a:pPr marL="1257300" lvl="2" indent="-342900">
              <a:spcBef>
                <a:spcPts val="60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sz="2000" i="1">
                <a:latin typeface="Trebuchet MS" panose="020B0603020202020204" pitchFamily="34" charset="0"/>
              </a:rPr>
              <a:t>hiding the overheads of network and disk I/O</a:t>
            </a:r>
            <a:endParaRPr lang="en-US" sz="2000">
              <a:latin typeface="Trebuchet MS" panose="020B0603020202020204" pitchFamily="34" charset="0"/>
            </a:endParaRPr>
          </a:p>
          <a:p>
            <a:pPr lvl="1">
              <a:spcBef>
                <a:spcPts val="600"/>
              </a:spcBef>
              <a:spcAft>
                <a:spcPts val="1200"/>
              </a:spcAft>
            </a:pPr>
            <a:r>
              <a:rPr lang="en-US" sz="2000">
                <a:latin typeface="Trebuchet MS" panose="020B0603020202020204" pitchFamily="34" charset="0"/>
              </a:rPr>
              <a:t>3. optimizations for system scalability and load balancing.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74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</a:t>
            </a:r>
            <a:r>
              <a:rPr lang="en-US" altLang="zh-CN" sz="3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hanks</a:t>
            </a:r>
            <a:endParaRPr lang="en-US" sz="32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3176" y="1734634"/>
            <a:ext cx="461318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sz="3200" b="1" spc="-105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G-Miner </a:t>
            </a:r>
          </a:p>
          <a:p>
            <a:r>
              <a:rPr lang="en-US" b="1" spc="-105">
                <a:solidFill>
                  <a:srgbClr val="203864"/>
                </a:solidFill>
                <a:latin typeface="Trebuchet MS"/>
              </a:rPr>
              <a:t>Hongzhi Chen, et al.</a:t>
            </a:r>
          </a:p>
          <a:p>
            <a:r>
              <a:rPr lang="en-US" b="1" spc="-105">
                <a:solidFill>
                  <a:srgbClr val="203864"/>
                </a:solidFill>
                <a:latin typeface="Trebuchet MS"/>
              </a:rPr>
              <a:t>Email: </a:t>
            </a:r>
            <a:r>
              <a:rPr lang="en-US" i="1" u="sng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hlinkClick r:id="rId2"/>
              </a:rPr>
              <a:t>hzchen@cse.cuhk.edu.hk</a:t>
            </a:r>
            <a:endParaRPr lang="en-US" i="1" u="sng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endParaRPr lang="en-US" i="1" u="sng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en-US">
                <a:latin typeface="Trebuchet MS" panose="020B0603020202020204" pitchFamily="34" charset="0"/>
              </a:rPr>
              <a:t>We have released our project on Github</a:t>
            </a:r>
          </a:p>
          <a:p>
            <a:pPr algn="just"/>
            <a:r>
              <a:rPr lang="en-US" i="1" u="sng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hlinkClick r:id="rId3"/>
              </a:rPr>
              <a:t>https://github.com/yaobaiwei/GMiner</a:t>
            </a:r>
            <a:endParaRPr lang="en-US" i="1" u="sng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algn="just">
              <a:spcAft>
                <a:spcPts val="1200"/>
              </a:spcAft>
            </a:pPr>
            <a:endParaRPr lang="en-US" i="1" u="sng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algn="just">
              <a:spcAft>
                <a:spcPts val="1200"/>
              </a:spcAft>
            </a:pPr>
            <a:r>
              <a:rPr lang="en-US" sz="2200" i="1">
                <a:solidFill>
                  <a:srgbClr val="7030A0"/>
                </a:solidFill>
                <a:latin typeface="Trebuchet MS" panose="020B0603020202020204" pitchFamily="34" charset="0"/>
              </a:rPr>
              <a:t>Husky Data Lab, CSE, CUHK</a:t>
            </a:r>
          </a:p>
        </p:txBody>
      </p:sp>
      <p:pic>
        <p:nvPicPr>
          <p:cNvPr id="3076" name="Picture 4" descr="âquestion mark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666" y="877979"/>
            <a:ext cx="3689414" cy="46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99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The development of Parallel Graph Processing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000" y="2303409"/>
            <a:ext cx="8764560" cy="179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Trebuchet MS" panose="020B0603020202020204" pitchFamily="34" charset="0"/>
              </a:rPr>
              <a:t>Graph-centric </a:t>
            </a:r>
            <a:endParaRPr lang="en-US" sz="2200" i="1" dirty="0">
              <a:latin typeface="Trebuchet MS" panose="020B0603020202020204" pitchFamily="34" charset="0"/>
            </a:endParaRPr>
          </a:p>
          <a:p>
            <a:pPr marL="742950" lvl="1" indent="-28575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b="1" i="1" dirty="0">
                <a:latin typeface="Trebuchet MS" panose="020B0603020202020204" pitchFamily="34" charset="0"/>
              </a:rPr>
              <a:t>“Think as a Subgraph” </a:t>
            </a:r>
            <a:r>
              <a:rPr lang="en-US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model</a:t>
            </a:r>
          </a:p>
          <a:p>
            <a:pPr marL="742950" lvl="1" indent="-28575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Computing Unit =  Vertex</a:t>
            </a:r>
          </a:p>
          <a:p>
            <a:pPr marL="742950" lvl="1" indent="-28575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Communication Unit = Subgraph/Block</a:t>
            </a:r>
          </a:p>
          <a:p>
            <a:pPr marL="742950" lvl="1" indent="-28575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Reduce the #</a:t>
            </a:r>
            <a:r>
              <a:rPr lang="en-US" dirty="0" err="1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Msgs</a:t>
            </a:r>
            <a:r>
              <a:rPr lang="en-US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 and #</a:t>
            </a:r>
            <a:r>
              <a:rPr lang="en-US" dirty="0" err="1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Supersteps</a:t>
            </a:r>
            <a:endParaRPr lang="en-US" dirty="0">
              <a:solidFill>
                <a:prstClr val="black"/>
              </a:solidFill>
              <a:latin typeface="Trebuchet MS" panose="020B0603020202020204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8000" y="1133308"/>
            <a:ext cx="876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Dozens of Parallel Graph Processing Systems proposed in recent years</a:t>
            </a:r>
          </a:p>
        </p:txBody>
      </p:sp>
    </p:spTree>
    <p:extLst>
      <p:ext uri="{BB962C8B-B14F-4D97-AF65-F5344CB8AC3E}">
        <p14:creationId xmlns:p14="http://schemas.microsoft.com/office/powerpoint/2010/main" val="1613455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What existing graph systems are good at?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000" y="1133308"/>
            <a:ext cx="876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Graph workloads can be very different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8000" y="2096941"/>
            <a:ext cx="87645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Most systems aim at graph algorithms with the following </a:t>
            </a:r>
            <a:r>
              <a:rPr lang="en-US" altLang="zh-CN" sz="2000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characteristics: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Most or all vertices will be </a:t>
            </a:r>
            <a:r>
              <a:rPr lang="en-US" altLang="zh-CN" dirty="0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active</a:t>
            </a:r>
            <a:r>
              <a:rPr lang="en-US" altLang="zh-CN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 at each iteration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The computational cost on each vertex is light, e.g.: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sum(</a:t>
            </a:r>
            <a:r>
              <a:rPr lang="en-US" altLang="zh-CN" dirty="0" err="1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msgs</a:t>
            </a:r>
            <a:r>
              <a:rPr lang="en-US" altLang="zh-CN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)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min(</a:t>
            </a:r>
            <a:r>
              <a:rPr lang="en-US" altLang="zh-CN" dirty="0" err="1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msgs</a:t>
            </a:r>
            <a:r>
              <a:rPr lang="en-US" altLang="zh-CN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)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max(</a:t>
            </a:r>
            <a:r>
              <a:rPr lang="en-US" altLang="zh-CN" dirty="0" err="1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msgs</a:t>
            </a:r>
            <a:r>
              <a:rPr lang="en-US" altLang="zh-CN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The communication and memory usage are linear/</a:t>
            </a:r>
            <a:r>
              <a:rPr lang="en-US" dirty="0" err="1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superlinear</a:t>
            </a:r>
            <a:r>
              <a:rPr lang="en-US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 with |E|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Trebuchet MS" panose="020B0603020202020204" pitchFamily="34" charset="0"/>
              <a:ea typeface="Verdana" pitchFamily="34" charset="0"/>
              <a:cs typeface="Verdana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Examples: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PageRank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Connected Components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SSSP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4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Characteristics of Graph Mining algorithms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000" y="2096941"/>
            <a:ext cx="876456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Graph Mining Algorithms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Frequent Subgraph Mining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Community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Graph Matching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Graph Clustering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…</a:t>
            </a:r>
          </a:p>
          <a:p>
            <a:pPr lvl="1"/>
            <a:endParaRPr lang="en-US" dirty="0">
              <a:solidFill>
                <a:prstClr val="black"/>
              </a:solidFill>
              <a:latin typeface="Trebuchet MS" panose="020B0603020202020204" pitchFamily="34" charset="0"/>
              <a:ea typeface="Verdana" pitchFamily="34" charset="0"/>
              <a:cs typeface="Verdana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Not all vertices </a:t>
            </a:r>
            <a:r>
              <a:rPr lang="en-US" altLang="zh-CN" sz="2000" dirty="0" err="1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actice</a:t>
            </a:r>
            <a:r>
              <a:rPr lang="en-US" altLang="zh-CN" sz="2000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, only partial interested 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Trebuchet MS" panose="020B0603020202020204" pitchFamily="34" charset="0"/>
              <a:ea typeface="Verdana" pitchFamily="34" charset="0"/>
              <a:cs typeface="Verdana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Graph mining workload is much more </a:t>
            </a:r>
            <a:r>
              <a:rPr lang="en-US" altLang="zh-CN" sz="2000" b="1" i="1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computation-intensive</a:t>
            </a:r>
            <a:r>
              <a:rPr lang="en-US" altLang="zh-CN" sz="2000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 and/or </a:t>
            </a:r>
            <a:r>
              <a:rPr lang="en-US" altLang="zh-CN" sz="2000" b="1" i="1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memory intensive</a:t>
            </a:r>
            <a:endParaRPr lang="en-US" altLang="zh-CN" sz="2000" dirty="0">
              <a:solidFill>
                <a:prstClr val="black"/>
              </a:solidFill>
              <a:latin typeface="Trebuchet MS" panose="020B0603020202020204" pitchFamily="34" charset="0"/>
              <a:ea typeface="Verdana" pitchFamily="34" charset="0"/>
              <a:cs typeface="Verdana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superlinear</a:t>
            </a:r>
            <a:r>
              <a:rPr lang="en-US" altLang="zh-CN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 or even exponentially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the well-known </a:t>
            </a:r>
            <a:r>
              <a:rPr lang="en-US" altLang="zh-CN" b="1" i="1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combinatorial explosion</a:t>
            </a:r>
            <a:r>
              <a:rPr lang="en-US" altLang="zh-CN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 problem</a:t>
            </a:r>
            <a:endParaRPr lang="en-US" altLang="zh-CN" dirty="0">
              <a:solidFill>
                <a:prstClr val="black"/>
              </a:solidFill>
              <a:latin typeface="Trebuchet MS" panose="020B0603020202020204" pitchFamily="34" charset="0"/>
              <a:ea typeface="Verdana" pitchFamily="34" charset="0"/>
              <a:cs typeface="Verdana" pitchFamily="34" charset="0"/>
            </a:endParaRPr>
          </a:p>
          <a:p>
            <a:pPr lvl="1"/>
            <a:endParaRPr lang="en-US" altLang="zh-CN" dirty="0">
              <a:solidFill>
                <a:prstClr val="black"/>
              </a:solidFill>
              <a:latin typeface="Trebuchet MS" panose="020B0603020202020204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8000" y="1133308"/>
            <a:ext cx="876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Graph workloads can be very different</a:t>
            </a:r>
          </a:p>
        </p:txBody>
      </p:sp>
    </p:spTree>
    <p:extLst>
      <p:ext uri="{BB962C8B-B14F-4D97-AF65-F5344CB8AC3E}">
        <p14:creationId xmlns:p14="http://schemas.microsoft.com/office/powerpoint/2010/main" val="518365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Characteristics of Graph Mining algorithms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000" y="1133308"/>
            <a:ext cx="876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a single-thread implementation of </a:t>
            </a:r>
            <a:r>
              <a:rPr lang="en-US" b="1" i="1" dirty="0">
                <a:solidFill>
                  <a:schemeClr val="accent1"/>
                </a:solidFill>
                <a:latin typeface="Trebuchet MS" panose="020B0603020202020204" pitchFamily="34" charset="0"/>
              </a:rPr>
              <a:t>Max-Clique Finding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 , running on a high-end server on 4 graphs </a:t>
            </a:r>
            <a:endParaRPr lang="en-US" altLang="zh-CN" b="1" i="1" dirty="0">
              <a:solidFill>
                <a:schemeClr val="accent2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110481"/>
              </p:ext>
            </p:extLst>
          </p:nvPr>
        </p:nvGraphicFramePr>
        <p:xfrm>
          <a:off x="1463248" y="2393902"/>
          <a:ext cx="562335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974">
                  <a:extLst>
                    <a:ext uri="{9D8B030D-6E8A-4147-A177-3AD203B41FA5}">
                      <a16:colId xmlns:a16="http://schemas.microsoft.com/office/drawing/2014/main" val="43550019"/>
                    </a:ext>
                  </a:extLst>
                </a:gridCol>
                <a:gridCol w="1168095">
                  <a:extLst>
                    <a:ext uri="{9D8B030D-6E8A-4147-A177-3AD203B41FA5}">
                      <a16:colId xmlns:a16="http://schemas.microsoft.com/office/drawing/2014/main" val="758696442"/>
                    </a:ext>
                  </a:extLst>
                </a:gridCol>
                <a:gridCol w="1168095">
                  <a:extLst>
                    <a:ext uri="{9D8B030D-6E8A-4147-A177-3AD203B41FA5}">
                      <a16:colId xmlns:a16="http://schemas.microsoft.com/office/drawing/2014/main" val="132691362"/>
                    </a:ext>
                  </a:extLst>
                </a:gridCol>
                <a:gridCol w="1168095">
                  <a:extLst>
                    <a:ext uri="{9D8B030D-6E8A-4147-A177-3AD203B41FA5}">
                      <a16:colId xmlns:a16="http://schemas.microsoft.com/office/drawing/2014/main" val="1168084352"/>
                    </a:ext>
                  </a:extLst>
                </a:gridCol>
                <a:gridCol w="1168095">
                  <a:extLst>
                    <a:ext uri="{9D8B030D-6E8A-4147-A177-3AD203B41FA5}">
                      <a16:colId xmlns:a16="http://schemas.microsoft.com/office/drawing/2014/main" val="2457058577"/>
                    </a:ext>
                  </a:extLst>
                </a:gridCol>
              </a:tblGrid>
              <a:tr h="2169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Dataset</a:t>
                      </a:r>
                      <a:endParaRPr lang="en-US" sz="1200" b="1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Skitter</a:t>
                      </a:r>
                      <a:endParaRPr lang="en-US" sz="1200" b="1" i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>
                          <a:solidFill>
                            <a:schemeClr val="tx1"/>
                          </a:solidFill>
                        </a:rPr>
                        <a:t>Orkut</a:t>
                      </a:r>
                      <a:endParaRPr lang="en-US" sz="12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BTC</a:t>
                      </a:r>
                      <a:endParaRPr lang="en-US" sz="1200" b="1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Friendster</a:t>
                      </a:r>
                      <a:endParaRPr lang="en-US" sz="1200" b="1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363017"/>
                  </a:ext>
                </a:extLst>
              </a:tr>
              <a:tr h="1265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|V|</a:t>
                      </a:r>
                      <a:endParaRPr lang="en-US" sz="1200" b="1" i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1,696,415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3,072,441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164,732,473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65,608,366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570321"/>
                  </a:ext>
                </a:extLst>
              </a:tr>
              <a:tr h="183757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/>
                        <a:t>|E|</a:t>
                      </a:r>
                      <a:endParaRPr lang="en-US" sz="1200" b="1" i="1" dirty="0"/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11,095,298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117,184,899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386,411,047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1,806,067,135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112495"/>
                  </a:ext>
                </a:extLst>
              </a:tr>
              <a:tr h="126546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/>
                        <a:t>Data</a:t>
                      </a:r>
                      <a:r>
                        <a:rPr lang="en-US" sz="1200" b="1" i="1" baseline="0"/>
                        <a:t> Size</a:t>
                      </a:r>
                      <a:endParaRPr lang="en-US" sz="1200" b="1" i="1" dirty="0"/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 MB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1.80 GB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9.14 GB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32.83 GB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359458"/>
                  </a:ext>
                </a:extLst>
              </a:tr>
              <a:tr h="126546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/>
                        <a:t>Time</a:t>
                      </a:r>
                      <a:endParaRPr lang="en-US" sz="1200" b="1" i="1" dirty="0"/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14h29min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24h04min</a:t>
                      </a:r>
                      <a:endParaRPr lang="en-US" sz="1200" b="0" dirty="0"/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&gt; 72h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&gt;72h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553533"/>
                  </a:ext>
                </a:extLst>
              </a:tr>
              <a:tr h="126546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/>
                        <a:t>Mem.</a:t>
                      </a:r>
                      <a:endParaRPr lang="en-US" sz="1200" b="1" i="1" dirty="0"/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2.60 GB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24.42 GB</a:t>
                      </a:r>
                      <a:endParaRPr lang="en-US" sz="1200" b="0" dirty="0"/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116.53 GB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385.00 GB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777409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463248" y="4086878"/>
            <a:ext cx="57470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latin typeface="Trebuchet MS" panose="020B0603020202020204" pitchFamily="34" charset="0"/>
              </a:rPr>
              <a:t>Table 1: Performance of single-thread max-clique finding algorithm on a high-end server</a:t>
            </a:r>
            <a:endParaRPr lang="en-US" sz="1050">
              <a:latin typeface="Trebuchet MS" panose="020B0603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57967" y="4817994"/>
            <a:ext cx="79575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Characteristics of graph mining workload revealed: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High memory consumption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High CPU overhead</a:t>
            </a:r>
          </a:p>
        </p:txBody>
      </p:sp>
      <p:sp>
        <p:nvSpPr>
          <p:cNvPr id="5" name="Rectangle 4"/>
          <p:cNvSpPr/>
          <p:nvPr/>
        </p:nvSpPr>
        <p:spPr>
          <a:xfrm>
            <a:off x="4892040" y="3266778"/>
            <a:ext cx="2084832" cy="722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27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0"/>
            <a:ext cx="88560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Characteristics of Graph Mining algorithms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20787"/>
            <a:ext cx="288000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000" y="1133308"/>
            <a:ext cx="876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Trebuchet MS" panose="020B0603020202020204" pitchFamily="34" charset="0"/>
              </a:rPr>
              <a:t>Max-Clique Finding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 on 4 existing distributed graph systems</a:t>
            </a:r>
            <a:endParaRPr lang="en-US" altLang="zh-CN" b="1" i="1" dirty="0">
              <a:solidFill>
                <a:schemeClr val="accent2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8189" y="3959348"/>
            <a:ext cx="60441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latin typeface="Trebuchet MS" panose="020B0603020202020204" pitchFamily="34" charset="0"/>
              </a:rPr>
              <a:t>Table 2: Performance of distributed max-clique finding on 4 state-of-the-art systems</a:t>
            </a:r>
          </a:p>
          <a:p>
            <a:r>
              <a:rPr lang="en-US" sz="1050" b="1">
                <a:latin typeface="Trebuchet MS" panose="020B0603020202020204" pitchFamily="34" charset="0"/>
              </a:rPr>
              <a:t>(“-": &gt;24 hours; “x": job failed as out of memory) for Orkut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091462"/>
              </p:ext>
            </p:extLst>
          </p:nvPr>
        </p:nvGraphicFramePr>
        <p:xfrm>
          <a:off x="1159005" y="2426574"/>
          <a:ext cx="6231840" cy="1504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271">
                  <a:extLst>
                    <a:ext uri="{9D8B030D-6E8A-4147-A177-3AD203B41FA5}">
                      <a16:colId xmlns:a16="http://schemas.microsoft.com/office/drawing/2014/main" val="43550019"/>
                    </a:ext>
                  </a:extLst>
                </a:gridCol>
                <a:gridCol w="652501">
                  <a:extLst>
                    <a:ext uri="{9D8B030D-6E8A-4147-A177-3AD203B41FA5}">
                      <a16:colId xmlns:a16="http://schemas.microsoft.com/office/drawing/2014/main" val="758696442"/>
                    </a:ext>
                  </a:extLst>
                </a:gridCol>
                <a:gridCol w="884430">
                  <a:extLst>
                    <a:ext uri="{9D8B030D-6E8A-4147-A177-3AD203B41FA5}">
                      <a16:colId xmlns:a16="http://schemas.microsoft.com/office/drawing/2014/main" val="132691362"/>
                    </a:ext>
                  </a:extLst>
                </a:gridCol>
                <a:gridCol w="884430">
                  <a:extLst>
                    <a:ext uri="{9D8B030D-6E8A-4147-A177-3AD203B41FA5}">
                      <a16:colId xmlns:a16="http://schemas.microsoft.com/office/drawing/2014/main" val="1168084352"/>
                    </a:ext>
                  </a:extLst>
                </a:gridCol>
                <a:gridCol w="725686">
                  <a:extLst>
                    <a:ext uri="{9D8B030D-6E8A-4147-A177-3AD203B41FA5}">
                      <a16:colId xmlns:a16="http://schemas.microsoft.com/office/drawing/2014/main" val="2457058577"/>
                    </a:ext>
                  </a:extLst>
                </a:gridCol>
                <a:gridCol w="734760">
                  <a:extLst>
                    <a:ext uri="{9D8B030D-6E8A-4147-A177-3AD203B41FA5}">
                      <a16:colId xmlns:a16="http://schemas.microsoft.com/office/drawing/2014/main" val="3767651773"/>
                    </a:ext>
                  </a:extLst>
                </a:gridCol>
                <a:gridCol w="1115762">
                  <a:extLst>
                    <a:ext uri="{9D8B030D-6E8A-4147-A177-3AD203B41FA5}">
                      <a16:colId xmlns:a16="http://schemas.microsoft.com/office/drawing/2014/main" val="3158041352"/>
                    </a:ext>
                  </a:extLst>
                </a:gridCol>
              </a:tblGrid>
              <a:tr h="40706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System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Cores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>
                          <a:solidFill>
                            <a:schemeClr val="tx1"/>
                          </a:solidFill>
                        </a:rPr>
                        <a:t>Mem. (GB)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Net.</a:t>
                      </a:r>
                      <a:r>
                        <a:rPr lang="en-US" sz="1200" b="1" i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2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GB)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CPU Util.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1200" b="1" i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Note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363017"/>
                  </a:ext>
                </a:extLst>
              </a:tr>
              <a:tr h="237454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  Arabesque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#24 x 8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268.43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39.87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74.25%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-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/>
                        <a:t>   Run</a:t>
                      </a:r>
                      <a:r>
                        <a:rPr lang="en-US" sz="1200" b="0" baseline="0"/>
                        <a:t> over 24h.</a:t>
                      </a:r>
                      <a:endParaRPr lang="en-US" sz="1200" b="0"/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112495"/>
                  </a:ext>
                </a:extLst>
              </a:tr>
              <a:tr h="237454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  </a:t>
                      </a:r>
                      <a:r>
                        <a:rPr lang="en-US" sz="1200" b="1" i="1" dirty="0" err="1"/>
                        <a:t>Giraph</a:t>
                      </a:r>
                      <a:endParaRPr lang="en-US" sz="1200" b="1" i="1" dirty="0"/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#24 x 8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NA</a:t>
                      </a:r>
                      <a:endParaRPr lang="en-US" sz="1200" b="0" dirty="0"/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26.81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43.25%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x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baseline="0"/>
                        <a:t>   </a:t>
                      </a:r>
                      <a:r>
                        <a:rPr lang="en-US" sz="1200" b="0"/>
                        <a:t>OOM.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553533"/>
                  </a:ext>
                </a:extLst>
              </a:tr>
              <a:tr h="237454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  </a:t>
                      </a:r>
                      <a:r>
                        <a:rPr lang="en-US" sz="1200" b="1" i="1" dirty="0" err="1"/>
                        <a:t>GraphX</a:t>
                      </a:r>
                      <a:endParaRPr lang="en-US" sz="1200" b="1" i="1" dirty="0"/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#24 x 8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277.71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27.14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11.58</a:t>
                      </a:r>
                      <a:r>
                        <a:rPr lang="en-US" altLang="zh-CN" sz="1200" b="0"/>
                        <a:t>%</a:t>
                      </a:r>
                      <a:endParaRPr lang="en-US" sz="1200" b="0"/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/>
                        <a:t>-</a:t>
                      </a:r>
                      <a:endParaRPr lang="en-US" sz="1200" b="0"/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/>
                        <a:t>   Run</a:t>
                      </a:r>
                      <a:r>
                        <a:rPr lang="en-US" sz="1200" b="0" baseline="0"/>
                        <a:t> over 24h.</a:t>
                      </a:r>
                      <a:endParaRPr lang="en-US" sz="1200" b="0"/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777409"/>
                  </a:ext>
                </a:extLst>
              </a:tr>
              <a:tr h="237454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  G-thinker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#24 x 8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66.68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36.75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16.20%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164.6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/>
                        <a:t>   Succeed.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504658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38EE-9C09-4A32-A20E-8F0A39B61E3E}" type="slidenum">
              <a:rPr lang="en-US" smtClean="0"/>
              <a:t>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7967" y="4817994"/>
            <a:ext cx="79575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The performance of the 4 existing distributed systems: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Most of them have low CPU utilization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Serious OOM issue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Trebuchet MS" panose="020B0603020202020204" pitchFamily="34" charset="0"/>
                <a:ea typeface="Verdana" pitchFamily="34" charset="0"/>
                <a:cs typeface="Verdana" pitchFamily="34" charset="0"/>
              </a:rPr>
              <a:t>Long execution time</a:t>
            </a:r>
          </a:p>
        </p:txBody>
      </p:sp>
      <p:sp>
        <p:nvSpPr>
          <p:cNvPr id="9" name="Rectangle 8"/>
          <p:cNvSpPr/>
          <p:nvPr/>
        </p:nvSpPr>
        <p:spPr>
          <a:xfrm>
            <a:off x="4892040" y="2889504"/>
            <a:ext cx="1234440" cy="987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15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10626</TotalTime>
  <Words>1940</Words>
  <Application>Microsoft Office PowerPoint</Application>
  <PresentationFormat>全屏显示(4:3)</PresentationFormat>
  <Paragraphs>501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6" baseType="lpstr">
      <vt:lpstr>LinLibertineTB</vt:lpstr>
      <vt:lpstr>等线</vt:lpstr>
      <vt:lpstr>等线 Light</vt:lpstr>
      <vt:lpstr>Arial</vt:lpstr>
      <vt:lpstr>Calibri</vt:lpstr>
      <vt:lpstr>Calibri Light</vt:lpstr>
      <vt:lpstr>Cambria Math</vt:lpstr>
      <vt:lpstr>Century Gothic</vt:lpstr>
      <vt:lpstr>Consolas</vt:lpstr>
      <vt:lpstr>Times New Roman</vt:lpstr>
      <vt:lpstr>Trebuchet MS</vt:lpstr>
      <vt:lpstr>Verdana</vt:lpstr>
      <vt:lpstr>Wingdings</vt:lpstr>
      <vt:lpstr>Office Theme</vt:lpstr>
      <vt:lpstr>PowerPoint 演示文稿</vt:lpstr>
      <vt:lpstr>Graph Data are Everywhere</vt:lpstr>
      <vt:lpstr>The development of Parallel Graph Processing</vt:lpstr>
      <vt:lpstr>The development of Parallel Graph Processing</vt:lpstr>
      <vt:lpstr>The development of Parallel Graph Processing</vt:lpstr>
      <vt:lpstr>What existing graph systems are good at?</vt:lpstr>
      <vt:lpstr>Characteristics of Graph Mining algorithms</vt:lpstr>
      <vt:lpstr>Characteristics of Graph Mining algorithms</vt:lpstr>
      <vt:lpstr>Characteristics of Graph Mining algorithms</vt:lpstr>
      <vt:lpstr>Characteristics of Graph Mining algorithms</vt:lpstr>
      <vt:lpstr>Our Contributions</vt:lpstr>
      <vt:lpstr>Outlines</vt:lpstr>
      <vt:lpstr>Task Model</vt:lpstr>
      <vt:lpstr>Task Model</vt:lpstr>
      <vt:lpstr>Task Model</vt:lpstr>
      <vt:lpstr>Task Model</vt:lpstr>
      <vt:lpstr>Task Model</vt:lpstr>
      <vt:lpstr>Outlines</vt:lpstr>
      <vt:lpstr>Task Pipeline</vt:lpstr>
      <vt:lpstr>Task Pipeline</vt:lpstr>
      <vt:lpstr>Task Pipeline</vt:lpstr>
      <vt:lpstr>Task Pipeline</vt:lpstr>
      <vt:lpstr>Task Pipeline</vt:lpstr>
      <vt:lpstr>Task Pipeline</vt:lpstr>
      <vt:lpstr>Task Pipeline</vt:lpstr>
      <vt:lpstr>Task Pipeline</vt:lpstr>
      <vt:lpstr>Task Pipeline</vt:lpstr>
      <vt:lpstr>Task Pipeline</vt:lpstr>
      <vt:lpstr>Outlines</vt:lpstr>
      <vt:lpstr>System Architecture</vt:lpstr>
      <vt:lpstr>Outlines</vt:lpstr>
      <vt:lpstr>Load Balancing</vt:lpstr>
      <vt:lpstr>Outlines</vt:lpstr>
      <vt:lpstr>G-Miner API</vt:lpstr>
      <vt:lpstr>Outlines</vt:lpstr>
      <vt:lpstr>Evaluation</vt:lpstr>
      <vt:lpstr>Evaluation</vt:lpstr>
      <vt:lpstr>Evaluation</vt:lpstr>
      <vt:lpstr>Evaluation</vt:lpstr>
      <vt:lpstr>Evaluation</vt:lpstr>
      <vt:lpstr>Conclusion</vt:lpstr>
      <vt:lpstr>Thanks</vt:lpstr>
    </vt:vector>
  </TitlesOfParts>
  <Company>CUHK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Hongzhi</dc:creator>
  <cp:lastModifiedBy>Hongzhi Chen</cp:lastModifiedBy>
  <cp:revision>182</cp:revision>
  <dcterms:created xsi:type="dcterms:W3CDTF">2018-04-09T03:27:58Z</dcterms:created>
  <dcterms:modified xsi:type="dcterms:W3CDTF">2018-04-25T13:15:12Z</dcterms:modified>
</cp:coreProperties>
</file>